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10" r:id="rId2"/>
    <p:sldId id="302" r:id="rId3"/>
    <p:sldId id="331"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5" r:id="rId27"/>
    <p:sldId id="357"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B2A7"/>
    <a:srgbClr val="7A6548"/>
    <a:srgbClr val="AD8F66"/>
    <a:srgbClr val="FAEFDE"/>
    <a:srgbClr val="E7F9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94"/>
    <p:restoredTop sz="96197"/>
  </p:normalViewPr>
  <p:slideViewPr>
    <p:cSldViewPr snapToGrid="0" snapToObjects="1">
      <p:cViewPr varScale="1">
        <p:scale>
          <a:sx n="134" d="100"/>
          <a:sy n="134" d="100"/>
        </p:scale>
        <p:origin x="200"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E85F2A-145C-8C43-9278-9EF4FA4D92B8}"/>
              </a:ext>
            </a:extLst>
          </p:cNvPr>
          <p:cNvSpPr>
            <a:spLocks noGrp="1"/>
          </p:cNvSpPr>
          <p:nvPr>
            <p:ph type="ctrTitle"/>
          </p:nvPr>
        </p:nvSpPr>
        <p:spPr>
          <a:xfrm>
            <a:off x="1524000" y="1122363"/>
            <a:ext cx="9144000" cy="2387600"/>
          </a:xfrm>
        </p:spPr>
        <p:txBody>
          <a:bodyPr anchor="b"/>
          <a:lstStyle>
            <a:lvl1pPr algn="ctr">
              <a:defRPr sz="6000">
                <a:latin typeface="+mn-lt"/>
              </a:defRPr>
            </a:lvl1pPr>
          </a:lstStyle>
          <a:p>
            <a:r>
              <a:rPr lang="fr-FR" dirty="0"/>
              <a:t>Modifiez le style du titre</a:t>
            </a:r>
          </a:p>
        </p:txBody>
      </p:sp>
      <p:sp>
        <p:nvSpPr>
          <p:cNvPr id="3" name="Sous-titre 2">
            <a:extLst>
              <a:ext uri="{FF2B5EF4-FFF2-40B4-BE49-F238E27FC236}">
                <a16:creationId xmlns:a16="http://schemas.microsoft.com/office/drawing/2014/main" id="{20CD5177-DA34-CE46-A2C4-6E7B4FE762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4" name="Espace réservé de la date 3">
            <a:extLst>
              <a:ext uri="{FF2B5EF4-FFF2-40B4-BE49-F238E27FC236}">
                <a16:creationId xmlns:a16="http://schemas.microsoft.com/office/drawing/2014/main" id="{BE84A329-1346-714C-AF0C-79573B70DE81}"/>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A2BC072C-3E67-1144-9BDD-4C1DD9F598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75E1FE-C4D5-B04E-9BBA-D0C2BE3EAAC3}"/>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115450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CA5A64-9A26-CB48-8AB0-14FDF98BBF2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B6D770F-5C0B-B843-A1EE-BE973F93AB6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238613-9660-E24A-A5D6-311E248E363D}"/>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786CCF23-A2B4-8248-93F0-910D319310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2A7914-DE03-6C40-818E-DB9B26C147CF}"/>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99040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ED350BE-5980-F34E-89D8-14BD4BEF213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FBF3DD8-4C8B-4544-AB3A-32CDB6837CC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15C198C-542A-AF45-9997-0AB5BD4AFA5B}"/>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80BE422C-FDDC-8843-B66C-AFD56723ED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BB8D6E-DD8D-6A49-978B-5E5E34E3C0F5}"/>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2007389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BD5105-02B5-334A-AC50-292BE277EE9F}"/>
              </a:ext>
            </a:extLst>
          </p:cNvPr>
          <p:cNvSpPr>
            <a:spLocks noGrp="1"/>
          </p:cNvSpPr>
          <p:nvPr>
            <p:ph type="title"/>
          </p:nvPr>
        </p:nvSpPr>
        <p:spPr/>
        <p:txBody>
          <a:bodyPr/>
          <a:lstStyle>
            <a:lvl1pPr>
              <a:defRPr>
                <a:latin typeface="+mn-l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5A3A9AD-CA63-9944-BDE6-F066F14022E8}"/>
              </a:ext>
            </a:extLst>
          </p:cNvPr>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3A761314-084B-234E-AE5D-57DA7A5AA28E}"/>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9EFFBAF4-420A-BE4B-A115-41D5A1FFC3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0BF9A9-01E1-444F-9EFE-E60391BB4FD0}"/>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201718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B7CE2A-CB1C-A04D-B8FD-883ED7A0E8D3}"/>
              </a:ext>
            </a:extLst>
          </p:cNvPr>
          <p:cNvSpPr>
            <a:spLocks noGrp="1"/>
          </p:cNvSpPr>
          <p:nvPr>
            <p:ph type="title"/>
          </p:nvPr>
        </p:nvSpPr>
        <p:spPr>
          <a:xfrm>
            <a:off x="831850" y="1709738"/>
            <a:ext cx="10515600" cy="2852737"/>
          </a:xfrm>
        </p:spPr>
        <p:txBody>
          <a:bodyPr anchor="b"/>
          <a:lstStyle>
            <a:lvl1pPr>
              <a:defRPr sz="6000">
                <a:latin typeface="+mn-lt"/>
              </a:defRPr>
            </a:lvl1pPr>
          </a:lstStyle>
          <a:p>
            <a:r>
              <a:rPr lang="fr-FR" dirty="0"/>
              <a:t>Modifiez le style du titre</a:t>
            </a:r>
          </a:p>
        </p:txBody>
      </p:sp>
      <p:sp>
        <p:nvSpPr>
          <p:cNvPr id="3" name="Espace réservé du texte 2">
            <a:extLst>
              <a:ext uri="{FF2B5EF4-FFF2-40B4-BE49-F238E27FC236}">
                <a16:creationId xmlns:a16="http://schemas.microsoft.com/office/drawing/2014/main" id="{E6AF7445-7B9A-5345-8B6D-3FF13B9DC2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Cliquez pour modifier les styles du texte du masque</a:t>
            </a:r>
          </a:p>
        </p:txBody>
      </p:sp>
      <p:sp>
        <p:nvSpPr>
          <p:cNvPr id="4" name="Espace réservé de la date 3">
            <a:extLst>
              <a:ext uri="{FF2B5EF4-FFF2-40B4-BE49-F238E27FC236}">
                <a16:creationId xmlns:a16="http://schemas.microsoft.com/office/drawing/2014/main" id="{1573E42B-0F9C-2948-85DD-2DED0EBD3D32}"/>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FD1F53ED-9AFC-6149-A43F-EB59E18467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C8A1AB-932A-7748-B07A-9230EB65FFC0}"/>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421149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01DCF3-2C95-254D-8C13-25F62B2D73EC}"/>
              </a:ext>
            </a:extLst>
          </p:cNvPr>
          <p:cNvSpPr>
            <a:spLocks noGrp="1"/>
          </p:cNvSpPr>
          <p:nvPr>
            <p:ph type="title"/>
          </p:nvPr>
        </p:nvSpPr>
        <p:spPr/>
        <p:txBody>
          <a:bodyPr/>
          <a:lstStyle>
            <a:lvl1pPr>
              <a:defRPr>
                <a:latin typeface="+mn-l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235AFD87-D315-6947-AB02-6AFB9431E879}"/>
              </a:ext>
            </a:extLst>
          </p:cNvPr>
          <p:cNvSpPr>
            <a:spLocks noGrp="1"/>
          </p:cNvSpPr>
          <p:nvPr>
            <p:ph sz="half" idx="1"/>
          </p:nvPr>
        </p:nvSpPr>
        <p:spPr>
          <a:xfrm>
            <a:off x="838200" y="1825625"/>
            <a:ext cx="5181600" cy="4351338"/>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a:extLst>
              <a:ext uri="{FF2B5EF4-FFF2-40B4-BE49-F238E27FC236}">
                <a16:creationId xmlns:a16="http://schemas.microsoft.com/office/drawing/2014/main" id="{4FF4F5AB-2E4A-2746-A00D-28F93395D7C7}"/>
              </a:ext>
            </a:extLst>
          </p:cNvPr>
          <p:cNvSpPr>
            <a:spLocks noGrp="1"/>
          </p:cNvSpPr>
          <p:nvPr>
            <p:ph sz="half" idx="2"/>
          </p:nvPr>
        </p:nvSpPr>
        <p:spPr>
          <a:xfrm>
            <a:off x="6172200" y="1825625"/>
            <a:ext cx="5181600" cy="4351338"/>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a:extLst>
              <a:ext uri="{FF2B5EF4-FFF2-40B4-BE49-F238E27FC236}">
                <a16:creationId xmlns:a16="http://schemas.microsoft.com/office/drawing/2014/main" id="{CCC495C3-FCBA-084C-B484-623E96B8AACD}"/>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6" name="Espace réservé du pied de page 5">
            <a:extLst>
              <a:ext uri="{FF2B5EF4-FFF2-40B4-BE49-F238E27FC236}">
                <a16:creationId xmlns:a16="http://schemas.microsoft.com/office/drawing/2014/main" id="{923A8B22-9ACD-4F4B-A7CB-0FC5B5464F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76FD72-29A6-2445-8595-1D4B875C2A17}"/>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20472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F2CBA-369F-1648-AFDD-0CD465F3DB5B}"/>
              </a:ext>
            </a:extLst>
          </p:cNvPr>
          <p:cNvSpPr>
            <a:spLocks noGrp="1"/>
          </p:cNvSpPr>
          <p:nvPr>
            <p:ph type="title"/>
          </p:nvPr>
        </p:nvSpPr>
        <p:spPr>
          <a:xfrm>
            <a:off x="839788" y="365125"/>
            <a:ext cx="10515600" cy="1325563"/>
          </a:xfrm>
        </p:spPr>
        <p:txBody>
          <a:bodyPr/>
          <a:lstStyle>
            <a:lvl1pPr>
              <a:defRPr>
                <a:latin typeface="+mn-lt"/>
              </a:defRPr>
            </a:lvl1pPr>
          </a:lstStyle>
          <a:p>
            <a:r>
              <a:rPr lang="fr-FR" dirty="0"/>
              <a:t>Modifiez le style du titre</a:t>
            </a:r>
          </a:p>
        </p:txBody>
      </p:sp>
      <p:sp>
        <p:nvSpPr>
          <p:cNvPr id="3" name="Espace réservé du texte 2">
            <a:extLst>
              <a:ext uri="{FF2B5EF4-FFF2-40B4-BE49-F238E27FC236}">
                <a16:creationId xmlns:a16="http://schemas.microsoft.com/office/drawing/2014/main" id="{4AB01043-9EFF-374E-99A1-D88F81FF13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C260F823-E1E4-2C44-8265-F90DD19D880B}"/>
              </a:ext>
            </a:extLst>
          </p:cNvPr>
          <p:cNvSpPr>
            <a:spLocks noGrp="1"/>
          </p:cNvSpPr>
          <p:nvPr>
            <p:ph sz="half" idx="2"/>
          </p:nvPr>
        </p:nvSpPr>
        <p:spPr>
          <a:xfrm>
            <a:off x="839788" y="2505075"/>
            <a:ext cx="5157787" cy="3684588"/>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a:extLst>
              <a:ext uri="{FF2B5EF4-FFF2-40B4-BE49-F238E27FC236}">
                <a16:creationId xmlns:a16="http://schemas.microsoft.com/office/drawing/2014/main" id="{8E8C9BB3-AA63-C449-B121-A183780235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6915900-BE17-544A-94D5-8E529A46FD1E}"/>
              </a:ext>
            </a:extLst>
          </p:cNvPr>
          <p:cNvSpPr>
            <a:spLocks noGrp="1"/>
          </p:cNvSpPr>
          <p:nvPr>
            <p:ph sz="quarter" idx="4"/>
          </p:nvPr>
        </p:nvSpPr>
        <p:spPr>
          <a:xfrm>
            <a:off x="6172200" y="2505075"/>
            <a:ext cx="5183188" cy="3684588"/>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a:extLst>
              <a:ext uri="{FF2B5EF4-FFF2-40B4-BE49-F238E27FC236}">
                <a16:creationId xmlns:a16="http://schemas.microsoft.com/office/drawing/2014/main" id="{86DC8774-EB4C-8E4B-B788-999BB6B497AE}"/>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8" name="Espace réservé du pied de page 7">
            <a:extLst>
              <a:ext uri="{FF2B5EF4-FFF2-40B4-BE49-F238E27FC236}">
                <a16:creationId xmlns:a16="http://schemas.microsoft.com/office/drawing/2014/main" id="{410BA3BF-5930-8943-9CD3-F17D06CC31A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A7E3033-7FED-7F4C-A9FE-D070E1F75724}"/>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3337837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338F61-3204-484A-A670-3B0C67A90F38}"/>
              </a:ext>
            </a:extLst>
          </p:cNvPr>
          <p:cNvSpPr>
            <a:spLocks noGrp="1"/>
          </p:cNvSpPr>
          <p:nvPr>
            <p:ph type="title"/>
          </p:nvPr>
        </p:nvSpPr>
        <p:spPr/>
        <p:txBody>
          <a:bodyPr/>
          <a:lstStyle>
            <a:lvl1pPr>
              <a:defRPr>
                <a:latin typeface="+mn-lt"/>
              </a:defRPr>
            </a:lvl1pPr>
          </a:lstStyle>
          <a:p>
            <a:r>
              <a:rPr lang="fr-FR" dirty="0"/>
              <a:t>Modifiez le style du titre</a:t>
            </a:r>
          </a:p>
        </p:txBody>
      </p:sp>
      <p:sp>
        <p:nvSpPr>
          <p:cNvPr id="3" name="Espace réservé de la date 2">
            <a:extLst>
              <a:ext uri="{FF2B5EF4-FFF2-40B4-BE49-F238E27FC236}">
                <a16:creationId xmlns:a16="http://schemas.microsoft.com/office/drawing/2014/main" id="{7B9443AE-940C-C14F-BB1F-18DFD9D851A2}"/>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4" name="Espace réservé du pied de page 3">
            <a:extLst>
              <a:ext uri="{FF2B5EF4-FFF2-40B4-BE49-F238E27FC236}">
                <a16:creationId xmlns:a16="http://schemas.microsoft.com/office/drawing/2014/main" id="{1B03E82E-CECD-3B43-B9BF-4C664920FFA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367FBC4-8903-3B41-A2B7-09D4B58ED40E}"/>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88441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A1F30D8-CECE-CD4D-98EE-E564B9C76448}"/>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3" name="Espace réservé du pied de page 2">
            <a:extLst>
              <a:ext uri="{FF2B5EF4-FFF2-40B4-BE49-F238E27FC236}">
                <a16:creationId xmlns:a16="http://schemas.microsoft.com/office/drawing/2014/main" id="{38617D48-B4C2-734A-B221-8D8BA2EA186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51DE42A-83DC-7940-8D73-EC1695AD7330}"/>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2864900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8071D-14B1-B748-A69E-5EC4C8665F2A}"/>
              </a:ext>
            </a:extLst>
          </p:cNvPr>
          <p:cNvSpPr>
            <a:spLocks noGrp="1"/>
          </p:cNvSpPr>
          <p:nvPr>
            <p:ph type="title"/>
          </p:nvPr>
        </p:nvSpPr>
        <p:spPr>
          <a:xfrm>
            <a:off x="839788" y="457200"/>
            <a:ext cx="3932237" cy="1600200"/>
          </a:xfrm>
        </p:spPr>
        <p:txBody>
          <a:bodyPr anchor="b"/>
          <a:lstStyle>
            <a:lvl1pPr>
              <a:defRPr sz="3200">
                <a:latin typeface="+mn-l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E4F59E15-8166-4249-A328-67F3B85326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a:extLst>
              <a:ext uri="{FF2B5EF4-FFF2-40B4-BE49-F238E27FC236}">
                <a16:creationId xmlns:a16="http://schemas.microsoft.com/office/drawing/2014/main" id="{2EA87D1D-1D0F-F241-A781-B6B034467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EF1F2B9-D286-8244-8D2F-DDDC5F5CEB30}"/>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6" name="Espace réservé du pied de page 5">
            <a:extLst>
              <a:ext uri="{FF2B5EF4-FFF2-40B4-BE49-F238E27FC236}">
                <a16:creationId xmlns:a16="http://schemas.microsoft.com/office/drawing/2014/main" id="{4C15CE36-A712-C047-9E93-8614BA470DB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BD2320-39AC-C04C-AD71-A7EB8F547B6C}"/>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324397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B7727-5F84-5E48-84FB-6F53C204E806}"/>
              </a:ext>
            </a:extLst>
          </p:cNvPr>
          <p:cNvSpPr>
            <a:spLocks noGrp="1"/>
          </p:cNvSpPr>
          <p:nvPr>
            <p:ph type="title"/>
          </p:nvPr>
        </p:nvSpPr>
        <p:spPr>
          <a:xfrm>
            <a:off x="839788" y="457200"/>
            <a:ext cx="3932237" cy="1600200"/>
          </a:xfrm>
        </p:spPr>
        <p:txBody>
          <a:bodyPr anchor="b"/>
          <a:lstStyle>
            <a:lvl1pPr>
              <a:defRPr sz="3200">
                <a:latin typeface="+mn-lt"/>
              </a:defRPr>
            </a:lvl1pPr>
          </a:lstStyle>
          <a:p>
            <a:r>
              <a:rPr lang="fr-FR" dirty="0"/>
              <a:t>Modifiez le style du titre</a:t>
            </a:r>
          </a:p>
        </p:txBody>
      </p:sp>
      <p:sp>
        <p:nvSpPr>
          <p:cNvPr id="3" name="Espace réservé pour une image  2">
            <a:extLst>
              <a:ext uri="{FF2B5EF4-FFF2-40B4-BE49-F238E27FC236}">
                <a16:creationId xmlns:a16="http://schemas.microsoft.com/office/drawing/2014/main" id="{2FCB165B-C125-5B48-B460-570D5EA282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B52A98E-F501-2248-B03E-C4CCB3EC00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4BBA541-08BF-1E43-A267-728638DC1540}"/>
              </a:ext>
            </a:extLst>
          </p:cNvPr>
          <p:cNvSpPr>
            <a:spLocks noGrp="1"/>
          </p:cNvSpPr>
          <p:nvPr>
            <p:ph type="dt" sz="half" idx="10"/>
          </p:nvPr>
        </p:nvSpPr>
        <p:spPr/>
        <p:txBody>
          <a:bodyPr/>
          <a:lstStyle/>
          <a:p>
            <a:fld id="{A2F7CDA2-63A9-704C-86B3-8636736BE8A8}" type="datetimeFigureOut">
              <a:rPr lang="fr-FR" smtClean="0"/>
              <a:t>11/08/2025</a:t>
            </a:fld>
            <a:endParaRPr lang="fr-FR"/>
          </a:p>
        </p:txBody>
      </p:sp>
      <p:sp>
        <p:nvSpPr>
          <p:cNvPr id="6" name="Espace réservé du pied de page 5">
            <a:extLst>
              <a:ext uri="{FF2B5EF4-FFF2-40B4-BE49-F238E27FC236}">
                <a16:creationId xmlns:a16="http://schemas.microsoft.com/office/drawing/2014/main" id="{5A53EACF-4E69-1942-8E51-A4A04564E93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1F7B36-C7FE-DD4A-8FCB-B90218441599}"/>
              </a:ext>
            </a:extLst>
          </p:cNvPr>
          <p:cNvSpPr>
            <a:spLocks noGrp="1"/>
          </p:cNvSpPr>
          <p:nvPr>
            <p:ph type="sldNum" sz="quarter" idx="12"/>
          </p:nvPr>
        </p:nvSpPr>
        <p:spPr/>
        <p:txBody>
          <a:bodyPr/>
          <a:lstStyle/>
          <a:p>
            <a:fld id="{33F6361C-E7FF-7E4B-A396-69007973BC91}" type="slidenum">
              <a:rPr lang="fr-FR" smtClean="0"/>
              <a:t>‹N°›</a:t>
            </a:fld>
            <a:endParaRPr lang="fr-FR"/>
          </a:p>
        </p:txBody>
      </p:sp>
    </p:spTree>
    <p:extLst>
      <p:ext uri="{BB962C8B-B14F-4D97-AF65-F5344CB8AC3E}">
        <p14:creationId xmlns:p14="http://schemas.microsoft.com/office/powerpoint/2010/main" val="234296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3760DAD-6120-4A4A-BAE8-669DF327C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6937A2C-B3F1-3F44-8A36-27D0F69DC3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59DDE6DF-7418-3C4B-B3ED-4CECFB2BFE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7CDA2-63A9-704C-86B3-8636736BE8A8}" type="datetimeFigureOut">
              <a:rPr lang="fr-FR" smtClean="0"/>
              <a:t>11/08/2025</a:t>
            </a:fld>
            <a:endParaRPr lang="fr-FR"/>
          </a:p>
        </p:txBody>
      </p:sp>
      <p:sp>
        <p:nvSpPr>
          <p:cNvPr id="5" name="Espace réservé du pied de page 4">
            <a:extLst>
              <a:ext uri="{FF2B5EF4-FFF2-40B4-BE49-F238E27FC236}">
                <a16:creationId xmlns:a16="http://schemas.microsoft.com/office/drawing/2014/main" id="{0C3C21F9-D6C2-D847-87C4-E803611045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7408E00-0B4C-9F48-ABEB-A836022648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6361C-E7FF-7E4B-A396-69007973BC91}" type="slidenum">
              <a:rPr lang="fr-FR" smtClean="0"/>
              <a:t>‹N°›</a:t>
            </a:fld>
            <a:endParaRPr lang="fr-FR"/>
          </a:p>
        </p:txBody>
      </p:sp>
    </p:spTree>
    <p:extLst>
      <p:ext uri="{BB962C8B-B14F-4D97-AF65-F5344CB8AC3E}">
        <p14:creationId xmlns:p14="http://schemas.microsoft.com/office/powerpoint/2010/main" val="1925692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A6548"/>
        </a:solidFill>
        <a:effectLst/>
      </p:bgPr>
    </p:bg>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CCCEE9E6-7EDE-4B4E-B0E5-ABBB29C28EC7}"/>
              </a:ext>
            </a:extLst>
          </p:cNvPr>
          <p:cNvPicPr>
            <a:picLocks noChangeAspect="1"/>
          </p:cNvPicPr>
          <p:nvPr/>
        </p:nvPicPr>
        <p:blipFill>
          <a:blip r:embed="rId2">
            <a:alphaModFix amt="10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D2DD9A86-D1A2-D04A-89DB-D7D98A06FFEE}"/>
              </a:ext>
            </a:extLst>
          </p:cNvPr>
          <p:cNvSpPr>
            <a:spLocks noGrp="1"/>
          </p:cNvSpPr>
          <p:nvPr>
            <p:ph type="title"/>
          </p:nvPr>
        </p:nvSpPr>
        <p:spPr>
          <a:xfrm>
            <a:off x="762000" y="1897062"/>
            <a:ext cx="8242300" cy="3063875"/>
          </a:xfrm>
        </p:spPr>
        <p:txBody>
          <a:bodyPr/>
          <a:lstStyle/>
          <a:p>
            <a:r>
              <a:rPr lang="fr-CH" b="1" dirty="0">
                <a:solidFill>
                  <a:srgbClr val="FAEFDE"/>
                </a:solidFill>
              </a:rPr>
              <a:t>La centralité du Christ dans la Bible</a:t>
            </a:r>
            <a:endParaRPr lang="fr-CH" dirty="0">
              <a:solidFill>
                <a:srgbClr val="FAEFDE"/>
              </a:solidFill>
            </a:endParaRPr>
          </a:p>
        </p:txBody>
      </p:sp>
    </p:spTree>
    <p:extLst>
      <p:ext uri="{BB962C8B-B14F-4D97-AF65-F5344CB8AC3E}">
        <p14:creationId xmlns:p14="http://schemas.microsoft.com/office/powerpoint/2010/main" val="1956303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12AB6EE3-12AE-BE05-64BF-7FCED510AD1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D482B97B-6577-998A-5934-017656E77664}"/>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093F3374-4650-9B97-DAFA-7CE1BEE8B3AC}"/>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F2C33A45-6F39-9A17-AD28-DDB2C6D0D05B}"/>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13 </a:t>
            </a:r>
            <a:r>
              <a:rPr lang="fr-FR" dirty="0"/>
              <a:t>Vous qui étiez morts en raison de vos fautes et de l’incirconcision de votre corps, il vous a rendus à la vie avec lui. Il nous a pardonné toutes nos fautes, </a:t>
            </a:r>
            <a:r>
              <a:rPr lang="fr-FR" b="1" baseline="30000" dirty="0"/>
              <a:t>14 </a:t>
            </a:r>
            <a:r>
              <a:rPr lang="fr-FR" dirty="0"/>
              <a:t>il a effacé l’acte rédigé contre nous qui nous condamnait par ses prescriptions, et il l’a annulé en le clouant à la croix. </a:t>
            </a:r>
            <a:r>
              <a:rPr lang="fr-FR" b="1" baseline="30000" dirty="0"/>
              <a:t>15 </a:t>
            </a:r>
            <a:r>
              <a:rPr lang="fr-FR" dirty="0"/>
              <a:t>Il a ainsi dépouillé les dominations et les autorités et les a données publiquement en spectacle </a:t>
            </a:r>
            <a:r>
              <a:rPr lang="fr-FR" b="1" dirty="0"/>
              <a:t>en triomphant d’elles par la croix.</a:t>
            </a:r>
            <a:endParaRPr lang="fr-CH" dirty="0"/>
          </a:p>
        </p:txBody>
      </p:sp>
      <p:sp>
        <p:nvSpPr>
          <p:cNvPr id="2" name="Matthieu…">
            <a:extLst>
              <a:ext uri="{FF2B5EF4-FFF2-40B4-BE49-F238E27FC236}">
                <a16:creationId xmlns:a16="http://schemas.microsoft.com/office/drawing/2014/main" id="{EA7C1D2C-1BB0-9D06-9190-8FE4DBF2144F}"/>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2E629C3F-E5A0-E758-8F0B-ABBA2CAA42B8}"/>
              </a:ext>
            </a:extLst>
          </p:cNvPr>
          <p:cNvSpPr txBox="1"/>
          <p:nvPr/>
        </p:nvSpPr>
        <p:spPr>
          <a:xfrm>
            <a:off x="4786195" y="643185"/>
            <a:ext cx="5698670" cy="769441"/>
          </a:xfrm>
          <a:prstGeom prst="rect">
            <a:avLst/>
          </a:prstGeom>
          <a:noFill/>
        </p:spPr>
        <p:txBody>
          <a:bodyPr wrap="square" rtlCol="0">
            <a:spAutoFit/>
          </a:bodyPr>
          <a:lstStyle/>
          <a:p>
            <a:pPr algn="ctr"/>
            <a:r>
              <a:rPr lang="fr-FR" sz="4400" dirty="0"/>
              <a:t>Colossiens 2 : 13-15</a:t>
            </a:r>
          </a:p>
        </p:txBody>
      </p:sp>
      <p:sp>
        <p:nvSpPr>
          <p:cNvPr id="7" name="ZoneTexte 6">
            <a:extLst>
              <a:ext uri="{FF2B5EF4-FFF2-40B4-BE49-F238E27FC236}">
                <a16:creationId xmlns:a16="http://schemas.microsoft.com/office/drawing/2014/main" id="{F9305AC1-70E8-95AB-94D4-8F28FBD7F06F}"/>
              </a:ext>
            </a:extLst>
          </p:cNvPr>
          <p:cNvSpPr txBox="1"/>
          <p:nvPr/>
        </p:nvSpPr>
        <p:spPr>
          <a:xfrm>
            <a:off x="4729211" y="-4802187"/>
            <a:ext cx="5698670" cy="769441"/>
          </a:xfrm>
          <a:prstGeom prst="rect">
            <a:avLst/>
          </a:prstGeom>
          <a:noFill/>
        </p:spPr>
        <p:txBody>
          <a:bodyPr wrap="square" rtlCol="0">
            <a:spAutoFit/>
          </a:bodyPr>
          <a:lstStyle/>
          <a:p>
            <a:pPr algn="ctr"/>
            <a:r>
              <a:rPr lang="fr-FR" sz="4400" dirty="0"/>
              <a:t>Philippiens 3 : 8-11</a:t>
            </a:r>
          </a:p>
        </p:txBody>
      </p:sp>
      <p:sp>
        <p:nvSpPr>
          <p:cNvPr id="9" name="ZoneTexte 8">
            <a:extLst>
              <a:ext uri="{FF2B5EF4-FFF2-40B4-BE49-F238E27FC236}">
                <a16:creationId xmlns:a16="http://schemas.microsoft.com/office/drawing/2014/main" id="{09ED8253-657E-25EE-DEDD-B3840BB55664}"/>
              </a:ext>
            </a:extLst>
          </p:cNvPr>
          <p:cNvSpPr txBox="1"/>
          <p:nvPr/>
        </p:nvSpPr>
        <p:spPr>
          <a:xfrm>
            <a:off x="4526807" y="7136060"/>
            <a:ext cx="6103478" cy="769441"/>
          </a:xfrm>
          <a:prstGeom prst="rect">
            <a:avLst/>
          </a:prstGeom>
          <a:noFill/>
        </p:spPr>
        <p:txBody>
          <a:bodyPr wrap="square" rtlCol="0">
            <a:spAutoFit/>
          </a:bodyPr>
          <a:lstStyle/>
          <a:p>
            <a:pPr algn="ctr"/>
            <a:r>
              <a:rPr lang="fr-FR" sz="4400" dirty="0"/>
              <a:t>1 Thessaloniciens 5 : 9-10</a:t>
            </a:r>
          </a:p>
        </p:txBody>
      </p:sp>
    </p:spTree>
    <p:extLst>
      <p:ext uri="{BB962C8B-B14F-4D97-AF65-F5344CB8AC3E}">
        <p14:creationId xmlns:p14="http://schemas.microsoft.com/office/powerpoint/2010/main" val="41119087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6C53333C-FCB5-9E7C-14F6-AC030D575587}"/>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F7403547-D948-6395-CA4F-E668866C86E9}"/>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5AAD5C9F-7F33-0BD3-73E5-7BED2F6B6F2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CEE699DD-F16D-1CE8-AD88-B4F6D908B45E}"/>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9 </a:t>
            </a:r>
            <a:r>
              <a:rPr lang="fr-FR" dirty="0"/>
              <a:t>En effet, Dieu ne nous a pas destinés à la colère, </a:t>
            </a:r>
            <a:r>
              <a:rPr lang="fr-FR" b="1" dirty="0"/>
              <a:t>mais à la possession du salut par notre Seigneur Jésus-Christ</a:t>
            </a:r>
            <a:r>
              <a:rPr lang="fr-FR" dirty="0"/>
              <a:t>, </a:t>
            </a:r>
            <a:r>
              <a:rPr lang="fr-FR" b="1" baseline="30000" dirty="0"/>
              <a:t>10 </a:t>
            </a:r>
            <a:r>
              <a:rPr lang="fr-FR" dirty="0"/>
              <a:t>qui est mort pour nous afin que, soit que nous veillions, soit que nous dormions, nous vivions ensemble avec lui.</a:t>
            </a:r>
            <a:endParaRPr lang="fr-CH" dirty="0"/>
          </a:p>
        </p:txBody>
      </p:sp>
      <p:sp>
        <p:nvSpPr>
          <p:cNvPr id="2" name="Matthieu…">
            <a:extLst>
              <a:ext uri="{FF2B5EF4-FFF2-40B4-BE49-F238E27FC236}">
                <a16:creationId xmlns:a16="http://schemas.microsoft.com/office/drawing/2014/main" id="{31D65AD2-5947-3DC1-EF6F-01E423B5B893}"/>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6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3435DED0-5338-ED6B-F746-3E6C6C9588F7}"/>
              </a:ext>
            </a:extLst>
          </p:cNvPr>
          <p:cNvSpPr txBox="1"/>
          <p:nvPr/>
        </p:nvSpPr>
        <p:spPr>
          <a:xfrm>
            <a:off x="4583791" y="643185"/>
            <a:ext cx="6103478" cy="769441"/>
          </a:xfrm>
          <a:prstGeom prst="rect">
            <a:avLst/>
          </a:prstGeom>
          <a:noFill/>
        </p:spPr>
        <p:txBody>
          <a:bodyPr wrap="square" rtlCol="0">
            <a:spAutoFit/>
          </a:bodyPr>
          <a:lstStyle/>
          <a:p>
            <a:pPr algn="ctr"/>
            <a:r>
              <a:rPr lang="fr-FR" sz="4400" dirty="0"/>
              <a:t>1 Thessaloniciens 5 : 9-10</a:t>
            </a:r>
          </a:p>
        </p:txBody>
      </p:sp>
      <p:sp>
        <p:nvSpPr>
          <p:cNvPr id="3" name="ZoneTexte 2">
            <a:extLst>
              <a:ext uri="{FF2B5EF4-FFF2-40B4-BE49-F238E27FC236}">
                <a16:creationId xmlns:a16="http://schemas.microsoft.com/office/drawing/2014/main" id="{29577556-6468-8076-79BA-DEB22CE2D39D}"/>
              </a:ext>
            </a:extLst>
          </p:cNvPr>
          <p:cNvSpPr txBox="1"/>
          <p:nvPr/>
        </p:nvSpPr>
        <p:spPr>
          <a:xfrm>
            <a:off x="4583791" y="-4802187"/>
            <a:ext cx="5698670" cy="769441"/>
          </a:xfrm>
          <a:prstGeom prst="rect">
            <a:avLst/>
          </a:prstGeom>
          <a:noFill/>
        </p:spPr>
        <p:txBody>
          <a:bodyPr wrap="square" rtlCol="0">
            <a:spAutoFit/>
          </a:bodyPr>
          <a:lstStyle/>
          <a:p>
            <a:pPr algn="ctr"/>
            <a:r>
              <a:rPr lang="fr-FR" sz="4400" dirty="0"/>
              <a:t>Colossiens 2 : 13-15</a:t>
            </a:r>
          </a:p>
        </p:txBody>
      </p:sp>
      <p:sp>
        <p:nvSpPr>
          <p:cNvPr id="7" name="ZoneTexte 6">
            <a:extLst>
              <a:ext uri="{FF2B5EF4-FFF2-40B4-BE49-F238E27FC236}">
                <a16:creationId xmlns:a16="http://schemas.microsoft.com/office/drawing/2014/main" id="{7FCDE714-3CB9-A1B2-B175-7C3F973EB958}"/>
              </a:ext>
            </a:extLst>
          </p:cNvPr>
          <p:cNvSpPr txBox="1"/>
          <p:nvPr/>
        </p:nvSpPr>
        <p:spPr>
          <a:xfrm>
            <a:off x="4585705" y="7218431"/>
            <a:ext cx="5698670" cy="769441"/>
          </a:xfrm>
          <a:prstGeom prst="rect">
            <a:avLst/>
          </a:prstGeom>
          <a:noFill/>
        </p:spPr>
        <p:txBody>
          <a:bodyPr wrap="square" rtlCol="0">
            <a:spAutoFit/>
          </a:bodyPr>
          <a:lstStyle/>
          <a:p>
            <a:pPr algn="ctr"/>
            <a:r>
              <a:rPr lang="fr-FR" sz="4400" dirty="0"/>
              <a:t>2 Thessaloniciens</a:t>
            </a:r>
          </a:p>
        </p:txBody>
      </p:sp>
    </p:spTree>
    <p:extLst>
      <p:ext uri="{BB962C8B-B14F-4D97-AF65-F5344CB8AC3E}">
        <p14:creationId xmlns:p14="http://schemas.microsoft.com/office/powerpoint/2010/main" val="34010669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6921D6B8-76A8-71C3-5E7B-C3D0A9CC299E}"/>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B2C7CAC0-AB6D-63B2-7CAF-79E45DF3DF13}"/>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D269A520-9805-ABFB-1CD6-2799903839EC}"/>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432238A8-1877-14C6-316C-FB525436554A}"/>
              </a:ext>
            </a:extLst>
          </p:cNvPr>
          <p:cNvSpPr>
            <a:spLocks noGrp="1"/>
          </p:cNvSpPr>
          <p:nvPr>
            <p:ph idx="1"/>
          </p:nvPr>
        </p:nvSpPr>
        <p:spPr>
          <a:xfrm>
            <a:off x="3557266" y="2286000"/>
            <a:ext cx="8156529" cy="4206875"/>
          </a:xfrm>
        </p:spPr>
        <p:txBody>
          <a:bodyPr anchor="ctr" anchorCtr="0">
            <a:normAutofit/>
          </a:bodyPr>
          <a:lstStyle/>
          <a:p>
            <a:pPr marL="0" indent="0" algn="ctr">
              <a:buNone/>
            </a:pPr>
            <a:r>
              <a:rPr lang="fr-FR" sz="4800" b="1" baseline="30000" dirty="0"/>
              <a:t>Centralité du Christ implicite ?</a:t>
            </a:r>
            <a:endParaRPr lang="fr-CH" sz="4800" dirty="0"/>
          </a:p>
        </p:txBody>
      </p:sp>
      <p:sp>
        <p:nvSpPr>
          <p:cNvPr id="2" name="Matthieu…">
            <a:extLst>
              <a:ext uri="{FF2B5EF4-FFF2-40B4-BE49-F238E27FC236}">
                <a16:creationId xmlns:a16="http://schemas.microsoft.com/office/drawing/2014/main" id="{53FAF28B-9076-7982-C4B4-1B7954CA9080}"/>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6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B5B52582-ED94-FBD1-A1B0-1161079A42C2}"/>
              </a:ext>
            </a:extLst>
          </p:cNvPr>
          <p:cNvSpPr txBox="1"/>
          <p:nvPr/>
        </p:nvSpPr>
        <p:spPr>
          <a:xfrm>
            <a:off x="4786195" y="643185"/>
            <a:ext cx="5698670" cy="769441"/>
          </a:xfrm>
          <a:prstGeom prst="rect">
            <a:avLst/>
          </a:prstGeom>
          <a:noFill/>
        </p:spPr>
        <p:txBody>
          <a:bodyPr wrap="square" rtlCol="0">
            <a:spAutoFit/>
          </a:bodyPr>
          <a:lstStyle/>
          <a:p>
            <a:pPr algn="ctr"/>
            <a:r>
              <a:rPr lang="fr-FR" sz="4400" dirty="0"/>
              <a:t>2 Thessaloniciens</a:t>
            </a:r>
          </a:p>
        </p:txBody>
      </p:sp>
      <p:sp>
        <p:nvSpPr>
          <p:cNvPr id="3" name="ZoneTexte 2">
            <a:extLst>
              <a:ext uri="{FF2B5EF4-FFF2-40B4-BE49-F238E27FC236}">
                <a16:creationId xmlns:a16="http://schemas.microsoft.com/office/drawing/2014/main" id="{888CA1D2-6F18-07D1-666E-F0BD9CF09E66}"/>
              </a:ext>
            </a:extLst>
          </p:cNvPr>
          <p:cNvSpPr txBox="1"/>
          <p:nvPr/>
        </p:nvSpPr>
        <p:spPr>
          <a:xfrm>
            <a:off x="4583791" y="-4806881"/>
            <a:ext cx="6103478" cy="769441"/>
          </a:xfrm>
          <a:prstGeom prst="rect">
            <a:avLst/>
          </a:prstGeom>
          <a:noFill/>
        </p:spPr>
        <p:txBody>
          <a:bodyPr wrap="square" rtlCol="0">
            <a:spAutoFit/>
          </a:bodyPr>
          <a:lstStyle/>
          <a:p>
            <a:pPr algn="ctr"/>
            <a:r>
              <a:rPr lang="fr-FR" sz="4400" dirty="0"/>
              <a:t>1 Thessaloniciens 5 : 9-10</a:t>
            </a:r>
          </a:p>
        </p:txBody>
      </p:sp>
      <p:sp>
        <p:nvSpPr>
          <p:cNvPr id="7" name="ZoneTexte 6">
            <a:extLst>
              <a:ext uri="{FF2B5EF4-FFF2-40B4-BE49-F238E27FC236}">
                <a16:creationId xmlns:a16="http://schemas.microsoft.com/office/drawing/2014/main" id="{B060B217-1961-C6EE-8069-1F5A9736E612}"/>
              </a:ext>
            </a:extLst>
          </p:cNvPr>
          <p:cNvSpPr txBox="1"/>
          <p:nvPr/>
        </p:nvSpPr>
        <p:spPr>
          <a:xfrm>
            <a:off x="4251282" y="7088187"/>
            <a:ext cx="6768496" cy="769441"/>
          </a:xfrm>
          <a:prstGeom prst="rect">
            <a:avLst/>
          </a:prstGeom>
          <a:noFill/>
        </p:spPr>
        <p:txBody>
          <a:bodyPr wrap="square" rtlCol="0">
            <a:spAutoFit/>
          </a:bodyPr>
          <a:lstStyle/>
          <a:p>
            <a:pPr algn="ctr"/>
            <a:r>
              <a:rPr lang="fr-FR" sz="4400" dirty="0"/>
              <a:t>1 Thimothée 2 : 5-7a; 6 : 3-5</a:t>
            </a:r>
          </a:p>
        </p:txBody>
      </p:sp>
    </p:spTree>
    <p:extLst>
      <p:ext uri="{BB962C8B-B14F-4D97-AF65-F5344CB8AC3E}">
        <p14:creationId xmlns:p14="http://schemas.microsoft.com/office/powerpoint/2010/main" val="6235818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49790EF2-C379-4043-F403-A78C57D0C532}"/>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C2AF760E-7F69-8A5D-64B8-62ACE4B92C78}"/>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6ADFBC91-A1F2-2CFB-ED73-7F3CD3627D71}"/>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844304DB-D8FD-A5B1-7A68-9910FC584F68}"/>
              </a:ext>
            </a:extLst>
          </p:cNvPr>
          <p:cNvSpPr>
            <a:spLocks noGrp="1"/>
          </p:cNvSpPr>
          <p:nvPr>
            <p:ph idx="1"/>
          </p:nvPr>
        </p:nvSpPr>
        <p:spPr>
          <a:xfrm>
            <a:off x="3557266" y="2286000"/>
            <a:ext cx="8156529" cy="4206875"/>
          </a:xfrm>
        </p:spPr>
        <p:txBody>
          <a:bodyPr anchor="ctr" anchorCtr="0">
            <a:normAutofit fontScale="85000" lnSpcReduction="20000"/>
          </a:bodyPr>
          <a:lstStyle/>
          <a:p>
            <a:pPr marL="0" indent="0">
              <a:buNone/>
            </a:pPr>
            <a:r>
              <a:rPr lang="fr-FR" b="1" baseline="30000" dirty="0"/>
              <a:t>5 </a:t>
            </a:r>
            <a:r>
              <a:rPr lang="fr-FR" dirty="0"/>
              <a:t>En effet, </a:t>
            </a:r>
            <a:r>
              <a:rPr lang="fr-FR" b="1" dirty="0"/>
              <a:t>il y a un seul Dieu et il y a aussi un seul médiateur entre Dieu et les hommes : un homme, Jésus-Christ</a:t>
            </a:r>
            <a:r>
              <a:rPr lang="fr-FR" dirty="0"/>
              <a:t>, </a:t>
            </a:r>
            <a:r>
              <a:rPr lang="fr-FR" b="1" baseline="30000" dirty="0"/>
              <a:t>6 </a:t>
            </a:r>
            <a:r>
              <a:rPr lang="fr-FR" dirty="0"/>
              <a:t>qui s’est donné lui-même en rançon pour tous. Tel est le témoignage rendu au moment voulu </a:t>
            </a:r>
            <a:r>
              <a:rPr lang="fr-FR" b="1" baseline="30000" dirty="0"/>
              <a:t>7 </a:t>
            </a:r>
            <a:r>
              <a:rPr lang="fr-FR" dirty="0"/>
              <a:t>et pour lequel j’ai été établi prédicateur et apôtre […]</a:t>
            </a:r>
          </a:p>
          <a:p>
            <a:pPr marL="0" indent="0">
              <a:buNone/>
            </a:pPr>
            <a:r>
              <a:rPr lang="fr-FR" dirty="0"/>
              <a:t>-------------------------------------------------------------------------------------</a:t>
            </a:r>
          </a:p>
          <a:p>
            <a:pPr marL="0" indent="0">
              <a:buNone/>
            </a:pPr>
            <a:r>
              <a:rPr lang="fr-FR" b="1" baseline="30000" dirty="0"/>
              <a:t>3 </a:t>
            </a:r>
            <a:r>
              <a:rPr lang="fr-FR" dirty="0"/>
              <a:t>Si quelqu’un enseigne une autre doctrine et </a:t>
            </a:r>
            <a:r>
              <a:rPr lang="fr-FR" b="1" dirty="0"/>
              <a:t>ne s’attache pas aux saines paroles de notre Seigneur Jésus-Christ</a:t>
            </a:r>
            <a:r>
              <a:rPr lang="fr-FR" dirty="0"/>
              <a:t> et à l’enseignement qui est conforme à la piété, </a:t>
            </a:r>
            <a:r>
              <a:rPr lang="fr-FR" b="1" baseline="30000" dirty="0"/>
              <a:t>4 </a:t>
            </a:r>
            <a:r>
              <a:rPr lang="fr-FR" dirty="0"/>
              <a:t>il est aveuglé par l’orgueil, il ne sait rien, il a la maladie des controverses et des querelles de mots. C’est de là que naissent les jalousies, les disputes, les calomnies, les mauvais soupçons, </a:t>
            </a:r>
            <a:r>
              <a:rPr lang="fr-FR" b="1" baseline="30000" dirty="0"/>
              <a:t>5 </a:t>
            </a:r>
            <a:r>
              <a:rPr lang="fr-FR" dirty="0"/>
              <a:t>les discussions violentes entre des hommes à l’intelligence corrompue, privés de la vérité, qui croient que la piété est une source de profit.</a:t>
            </a:r>
            <a:endParaRPr lang="fr-CH" dirty="0"/>
          </a:p>
        </p:txBody>
      </p:sp>
      <p:sp>
        <p:nvSpPr>
          <p:cNvPr id="2" name="Matthieu…">
            <a:extLst>
              <a:ext uri="{FF2B5EF4-FFF2-40B4-BE49-F238E27FC236}">
                <a16:creationId xmlns:a16="http://schemas.microsoft.com/office/drawing/2014/main" id="{72C4B89A-B4F9-C047-EFFF-EE82EF7F7078}"/>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70C666CA-5D56-2A13-15A2-5D407221CECC}"/>
              </a:ext>
            </a:extLst>
          </p:cNvPr>
          <p:cNvSpPr txBox="1"/>
          <p:nvPr/>
        </p:nvSpPr>
        <p:spPr>
          <a:xfrm>
            <a:off x="4251282" y="643185"/>
            <a:ext cx="6768496" cy="769441"/>
          </a:xfrm>
          <a:prstGeom prst="rect">
            <a:avLst/>
          </a:prstGeom>
          <a:noFill/>
        </p:spPr>
        <p:txBody>
          <a:bodyPr wrap="square" rtlCol="0">
            <a:spAutoFit/>
          </a:bodyPr>
          <a:lstStyle/>
          <a:p>
            <a:pPr algn="ctr"/>
            <a:r>
              <a:rPr lang="fr-FR" sz="4400" dirty="0"/>
              <a:t>1 Thimothée 2 : 5-7a; 6 : 3-5</a:t>
            </a:r>
          </a:p>
        </p:txBody>
      </p:sp>
      <p:sp>
        <p:nvSpPr>
          <p:cNvPr id="3" name="ZoneTexte 2">
            <a:extLst>
              <a:ext uri="{FF2B5EF4-FFF2-40B4-BE49-F238E27FC236}">
                <a16:creationId xmlns:a16="http://schemas.microsoft.com/office/drawing/2014/main" id="{93D0EC53-768E-E894-6C8F-485ADCC9FFC7}"/>
              </a:ext>
            </a:extLst>
          </p:cNvPr>
          <p:cNvSpPr txBox="1"/>
          <p:nvPr/>
        </p:nvSpPr>
        <p:spPr>
          <a:xfrm>
            <a:off x="4448545" y="-4802187"/>
            <a:ext cx="5698670" cy="769441"/>
          </a:xfrm>
          <a:prstGeom prst="rect">
            <a:avLst/>
          </a:prstGeom>
          <a:noFill/>
        </p:spPr>
        <p:txBody>
          <a:bodyPr wrap="square" rtlCol="0">
            <a:spAutoFit/>
          </a:bodyPr>
          <a:lstStyle/>
          <a:p>
            <a:pPr algn="ctr"/>
            <a:r>
              <a:rPr lang="fr-FR" sz="4400" dirty="0"/>
              <a:t>2 Thessaloniciens</a:t>
            </a:r>
          </a:p>
        </p:txBody>
      </p:sp>
      <p:sp>
        <p:nvSpPr>
          <p:cNvPr id="7" name="ZoneTexte 6">
            <a:extLst>
              <a:ext uri="{FF2B5EF4-FFF2-40B4-BE49-F238E27FC236}">
                <a16:creationId xmlns:a16="http://schemas.microsoft.com/office/drawing/2014/main" id="{87ECF669-1E98-EF65-90E8-8826C02221BF}"/>
              </a:ext>
            </a:extLst>
          </p:cNvPr>
          <p:cNvSpPr txBox="1"/>
          <p:nvPr/>
        </p:nvSpPr>
        <p:spPr>
          <a:xfrm>
            <a:off x="4786195" y="7136060"/>
            <a:ext cx="5698670" cy="769441"/>
          </a:xfrm>
          <a:prstGeom prst="rect">
            <a:avLst/>
          </a:prstGeom>
          <a:noFill/>
        </p:spPr>
        <p:txBody>
          <a:bodyPr wrap="square" rtlCol="0">
            <a:spAutoFit/>
          </a:bodyPr>
          <a:lstStyle/>
          <a:p>
            <a:pPr algn="ctr"/>
            <a:r>
              <a:rPr lang="fr-FR" sz="4400" dirty="0"/>
              <a:t>2 Timothée 1 : 9-11</a:t>
            </a:r>
          </a:p>
        </p:txBody>
      </p:sp>
    </p:spTree>
    <p:extLst>
      <p:ext uri="{BB962C8B-B14F-4D97-AF65-F5344CB8AC3E}">
        <p14:creationId xmlns:p14="http://schemas.microsoft.com/office/powerpoint/2010/main" val="3255967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3FD0CCA8-E49E-4EBB-F738-9EF868F41F83}"/>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733E9018-501F-4919-9DC6-4D197B85AFFA}"/>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1274BF27-1044-A1FA-F931-A81E6C5276D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F65F1781-2CB0-32B1-4866-14EB4FC17009}"/>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9 </a:t>
            </a:r>
            <a:r>
              <a:rPr lang="fr-FR" dirty="0"/>
              <a:t>Il nous a sauvés et nous a adressé un saint appel. Et il ne l’a pas fait à cause de nos œuvres, mais à cause de son propre plan et de sa grâce, </a:t>
            </a:r>
            <a:r>
              <a:rPr lang="fr-FR" b="1" dirty="0"/>
              <a:t>qui nous a été accordée en Jésus-Christ de toute éternité </a:t>
            </a:r>
            <a:r>
              <a:rPr lang="fr-FR" b="1" baseline="30000" dirty="0"/>
              <a:t>10 </a:t>
            </a:r>
            <a:r>
              <a:rPr lang="fr-FR" b="1" dirty="0"/>
              <a:t>et qui a maintenant été révélée par la venue de notre Sauveur Jésus-Christ</a:t>
            </a:r>
            <a:r>
              <a:rPr lang="fr-FR" dirty="0"/>
              <a:t>. C’est lui qui a réduit la mort à l’impuissance et a mis en lumière la vie et l’immortalité par l’Évangile, </a:t>
            </a:r>
            <a:r>
              <a:rPr lang="fr-FR" b="1" baseline="30000" dirty="0"/>
              <a:t>11 </a:t>
            </a:r>
            <a:r>
              <a:rPr lang="fr-FR" dirty="0"/>
              <a:t>pour lequel j’ai été établi prédicateur et apôtre, chargé d’enseigner [les non-Juifs].</a:t>
            </a:r>
            <a:endParaRPr lang="fr-CH" dirty="0"/>
          </a:p>
        </p:txBody>
      </p:sp>
      <p:sp>
        <p:nvSpPr>
          <p:cNvPr id="2" name="Matthieu…">
            <a:extLst>
              <a:ext uri="{FF2B5EF4-FFF2-40B4-BE49-F238E27FC236}">
                <a16:creationId xmlns:a16="http://schemas.microsoft.com/office/drawing/2014/main" id="{D16A4D74-0D03-61C9-6AED-13F7E12A393F}"/>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60EF1310-07CE-598C-DDC3-FD306302A69C}"/>
              </a:ext>
            </a:extLst>
          </p:cNvPr>
          <p:cNvSpPr txBox="1"/>
          <p:nvPr/>
        </p:nvSpPr>
        <p:spPr>
          <a:xfrm>
            <a:off x="4786195" y="643185"/>
            <a:ext cx="5698670" cy="769441"/>
          </a:xfrm>
          <a:prstGeom prst="rect">
            <a:avLst/>
          </a:prstGeom>
          <a:noFill/>
        </p:spPr>
        <p:txBody>
          <a:bodyPr wrap="square" rtlCol="0">
            <a:spAutoFit/>
          </a:bodyPr>
          <a:lstStyle/>
          <a:p>
            <a:pPr algn="ctr"/>
            <a:r>
              <a:rPr lang="fr-FR" sz="4400" dirty="0"/>
              <a:t>2 Timothée 1 : 9-11</a:t>
            </a:r>
          </a:p>
        </p:txBody>
      </p:sp>
      <p:sp>
        <p:nvSpPr>
          <p:cNvPr id="3" name="ZoneTexte 2">
            <a:extLst>
              <a:ext uri="{FF2B5EF4-FFF2-40B4-BE49-F238E27FC236}">
                <a16:creationId xmlns:a16="http://schemas.microsoft.com/office/drawing/2014/main" id="{FE1BBD28-ABA9-9193-9415-979BD624BB4C}"/>
              </a:ext>
            </a:extLst>
          </p:cNvPr>
          <p:cNvSpPr txBox="1"/>
          <p:nvPr/>
        </p:nvSpPr>
        <p:spPr>
          <a:xfrm>
            <a:off x="4251282" y="-4802187"/>
            <a:ext cx="6768496" cy="769441"/>
          </a:xfrm>
          <a:prstGeom prst="rect">
            <a:avLst/>
          </a:prstGeom>
          <a:noFill/>
        </p:spPr>
        <p:txBody>
          <a:bodyPr wrap="square" rtlCol="0">
            <a:spAutoFit/>
          </a:bodyPr>
          <a:lstStyle/>
          <a:p>
            <a:pPr algn="ctr"/>
            <a:r>
              <a:rPr lang="fr-FR" sz="4400" dirty="0"/>
              <a:t>1 Thimothée 2 : 5-7a; 6 : 3-5</a:t>
            </a:r>
          </a:p>
        </p:txBody>
      </p:sp>
      <p:sp>
        <p:nvSpPr>
          <p:cNvPr id="7" name="ZoneTexte 6">
            <a:extLst>
              <a:ext uri="{FF2B5EF4-FFF2-40B4-BE49-F238E27FC236}">
                <a16:creationId xmlns:a16="http://schemas.microsoft.com/office/drawing/2014/main" id="{B3D10B91-82B0-E4C4-C84E-7DF90FBB2D16}"/>
              </a:ext>
            </a:extLst>
          </p:cNvPr>
          <p:cNvSpPr txBox="1"/>
          <p:nvPr/>
        </p:nvSpPr>
        <p:spPr>
          <a:xfrm>
            <a:off x="4251282" y="7088187"/>
            <a:ext cx="5698670" cy="769441"/>
          </a:xfrm>
          <a:prstGeom prst="rect">
            <a:avLst/>
          </a:prstGeom>
          <a:noFill/>
        </p:spPr>
        <p:txBody>
          <a:bodyPr wrap="square" rtlCol="0">
            <a:spAutoFit/>
          </a:bodyPr>
          <a:lstStyle/>
          <a:p>
            <a:pPr algn="ctr"/>
            <a:r>
              <a:rPr lang="fr-FR" sz="4400" dirty="0"/>
              <a:t>Tite 1 : 1-3</a:t>
            </a:r>
          </a:p>
        </p:txBody>
      </p:sp>
    </p:spTree>
    <p:extLst>
      <p:ext uri="{BB962C8B-B14F-4D97-AF65-F5344CB8AC3E}">
        <p14:creationId xmlns:p14="http://schemas.microsoft.com/office/powerpoint/2010/main" val="12023281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62E88AB5-E9D0-0005-3759-14878D940E7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25564428-CDA8-A0B6-4423-A2F8E2426EC8}"/>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0F15A0A1-80F5-F77C-D728-BE3A67B8A895}"/>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3C060918-9343-E1F9-1088-7055D9235DB4}"/>
              </a:ext>
            </a:extLst>
          </p:cNvPr>
          <p:cNvSpPr>
            <a:spLocks noGrp="1"/>
          </p:cNvSpPr>
          <p:nvPr>
            <p:ph idx="1"/>
          </p:nvPr>
        </p:nvSpPr>
        <p:spPr>
          <a:xfrm>
            <a:off x="3557266" y="2286000"/>
            <a:ext cx="8156529" cy="4206875"/>
          </a:xfrm>
        </p:spPr>
        <p:txBody>
          <a:bodyPr anchor="ctr" anchorCtr="0">
            <a:normAutofit/>
          </a:bodyPr>
          <a:lstStyle/>
          <a:p>
            <a:pPr marL="0" indent="0">
              <a:buNone/>
            </a:pPr>
            <a:r>
              <a:rPr lang="fr-FR" dirty="0"/>
              <a:t>De la part de Paul, serviteur de Dieu et apôtre de Jésus-Christ. — J’ai été chargé d’amener ceux que Dieu a choisis à la foi et à la connaissance de la vérité qui est conforme à la piété, </a:t>
            </a:r>
            <a:r>
              <a:rPr lang="fr-FR" b="1" baseline="30000" dirty="0"/>
              <a:t>2 </a:t>
            </a:r>
            <a:r>
              <a:rPr lang="fr-FR" dirty="0"/>
              <a:t>afin qu’ils aient l’espérance de la vie éternelle. </a:t>
            </a:r>
            <a:r>
              <a:rPr lang="fr-FR" b="1" dirty="0"/>
              <a:t>Le Dieu qui ne ment pas l’avait promise avant tous les temps</a:t>
            </a:r>
            <a:r>
              <a:rPr lang="fr-FR" dirty="0"/>
              <a:t>, </a:t>
            </a:r>
            <a:r>
              <a:rPr lang="fr-FR" b="1" baseline="30000" dirty="0"/>
              <a:t>3 </a:t>
            </a:r>
            <a:r>
              <a:rPr lang="fr-FR" dirty="0"/>
              <a:t>et au moment voulu il a révélé sa parole par la prédication qui m’a été confiée sur ordre de Dieu notre Sauveur.</a:t>
            </a:r>
            <a:endParaRPr lang="fr-CH" dirty="0"/>
          </a:p>
        </p:txBody>
      </p:sp>
      <p:sp>
        <p:nvSpPr>
          <p:cNvPr id="2" name="Matthieu…">
            <a:extLst>
              <a:ext uri="{FF2B5EF4-FFF2-40B4-BE49-F238E27FC236}">
                <a16:creationId xmlns:a16="http://schemas.microsoft.com/office/drawing/2014/main" id="{54ADB481-3274-9EC7-864E-080F0B6BE3CA}"/>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0CCD3A06-4AEA-A457-48D9-844BA1F6ED96}"/>
              </a:ext>
            </a:extLst>
          </p:cNvPr>
          <p:cNvSpPr txBox="1"/>
          <p:nvPr/>
        </p:nvSpPr>
        <p:spPr>
          <a:xfrm>
            <a:off x="4786195" y="643185"/>
            <a:ext cx="5698670" cy="769441"/>
          </a:xfrm>
          <a:prstGeom prst="rect">
            <a:avLst/>
          </a:prstGeom>
          <a:noFill/>
        </p:spPr>
        <p:txBody>
          <a:bodyPr wrap="square" rtlCol="0">
            <a:spAutoFit/>
          </a:bodyPr>
          <a:lstStyle/>
          <a:p>
            <a:pPr algn="ctr"/>
            <a:r>
              <a:rPr lang="fr-FR" sz="4400" dirty="0"/>
              <a:t>Tite 1 : 1-3</a:t>
            </a:r>
          </a:p>
        </p:txBody>
      </p:sp>
      <p:sp>
        <p:nvSpPr>
          <p:cNvPr id="3" name="ZoneTexte 2">
            <a:extLst>
              <a:ext uri="{FF2B5EF4-FFF2-40B4-BE49-F238E27FC236}">
                <a16:creationId xmlns:a16="http://schemas.microsoft.com/office/drawing/2014/main" id="{644927EC-FCB6-8CAF-2AD7-9B76D2449860}"/>
              </a:ext>
            </a:extLst>
          </p:cNvPr>
          <p:cNvSpPr txBox="1"/>
          <p:nvPr/>
        </p:nvSpPr>
        <p:spPr>
          <a:xfrm>
            <a:off x="4786195" y="-4802187"/>
            <a:ext cx="5698670" cy="769441"/>
          </a:xfrm>
          <a:prstGeom prst="rect">
            <a:avLst/>
          </a:prstGeom>
          <a:noFill/>
        </p:spPr>
        <p:txBody>
          <a:bodyPr wrap="square" rtlCol="0">
            <a:spAutoFit/>
          </a:bodyPr>
          <a:lstStyle/>
          <a:p>
            <a:pPr algn="ctr"/>
            <a:r>
              <a:rPr lang="fr-FR" sz="4400" dirty="0"/>
              <a:t>2 Timothée 1 : 9-11</a:t>
            </a:r>
          </a:p>
        </p:txBody>
      </p:sp>
      <p:sp>
        <p:nvSpPr>
          <p:cNvPr id="7" name="ZoneTexte 6">
            <a:extLst>
              <a:ext uri="{FF2B5EF4-FFF2-40B4-BE49-F238E27FC236}">
                <a16:creationId xmlns:a16="http://schemas.microsoft.com/office/drawing/2014/main" id="{646C2757-C69B-5FB5-D710-BDB10680BA64}"/>
              </a:ext>
            </a:extLst>
          </p:cNvPr>
          <p:cNvSpPr txBox="1"/>
          <p:nvPr/>
        </p:nvSpPr>
        <p:spPr>
          <a:xfrm>
            <a:off x="4729211" y="7136060"/>
            <a:ext cx="5698670" cy="769441"/>
          </a:xfrm>
          <a:prstGeom prst="rect">
            <a:avLst/>
          </a:prstGeom>
          <a:noFill/>
        </p:spPr>
        <p:txBody>
          <a:bodyPr wrap="square" rtlCol="0">
            <a:spAutoFit/>
          </a:bodyPr>
          <a:lstStyle/>
          <a:p>
            <a:pPr algn="ctr"/>
            <a:r>
              <a:rPr lang="fr-FR" sz="4400" dirty="0"/>
              <a:t>Philémon</a:t>
            </a:r>
          </a:p>
        </p:txBody>
      </p:sp>
    </p:spTree>
    <p:extLst>
      <p:ext uri="{BB962C8B-B14F-4D97-AF65-F5344CB8AC3E}">
        <p14:creationId xmlns:p14="http://schemas.microsoft.com/office/powerpoint/2010/main" val="14091246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423C5F82-7FBF-6242-3BC7-FC0DD005ABFC}"/>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A5D57518-4EEF-B0D9-8F46-2938B90242B9}"/>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8A39CE81-07F8-C6EF-17AF-758BA36D6D34}"/>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07E8688C-7131-CA8F-7D92-BD103B2C0C13}"/>
              </a:ext>
            </a:extLst>
          </p:cNvPr>
          <p:cNvSpPr>
            <a:spLocks noGrp="1"/>
          </p:cNvSpPr>
          <p:nvPr>
            <p:ph idx="1"/>
          </p:nvPr>
        </p:nvSpPr>
        <p:spPr>
          <a:xfrm>
            <a:off x="3557266" y="2286000"/>
            <a:ext cx="8156529" cy="4206875"/>
          </a:xfrm>
        </p:spPr>
        <p:txBody>
          <a:bodyPr anchor="ctr" anchorCtr="0">
            <a:normAutofit/>
          </a:bodyPr>
          <a:lstStyle/>
          <a:p>
            <a:pPr marL="0" indent="0" algn="ctr">
              <a:buNone/>
            </a:pPr>
            <a:r>
              <a:rPr lang="fr-FR" sz="4000" b="1" baseline="30000" dirty="0"/>
              <a:t>La centralité du Christ dans le contexte de l’esclave libéré ?</a:t>
            </a:r>
            <a:endParaRPr lang="fr-CH" sz="4000" dirty="0"/>
          </a:p>
        </p:txBody>
      </p:sp>
      <p:sp>
        <p:nvSpPr>
          <p:cNvPr id="2" name="Matthieu…">
            <a:extLst>
              <a:ext uri="{FF2B5EF4-FFF2-40B4-BE49-F238E27FC236}">
                <a16:creationId xmlns:a16="http://schemas.microsoft.com/office/drawing/2014/main" id="{80A960F9-09A7-EFB7-C4B2-E9258C8B3B13}"/>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86F388FB-B88C-9D62-5A05-87E91D621D18}"/>
              </a:ext>
            </a:extLst>
          </p:cNvPr>
          <p:cNvSpPr txBox="1"/>
          <p:nvPr/>
        </p:nvSpPr>
        <p:spPr>
          <a:xfrm>
            <a:off x="4786195" y="643185"/>
            <a:ext cx="5698670" cy="769441"/>
          </a:xfrm>
          <a:prstGeom prst="rect">
            <a:avLst/>
          </a:prstGeom>
          <a:noFill/>
        </p:spPr>
        <p:txBody>
          <a:bodyPr wrap="square" rtlCol="0">
            <a:spAutoFit/>
          </a:bodyPr>
          <a:lstStyle/>
          <a:p>
            <a:pPr algn="ctr"/>
            <a:r>
              <a:rPr lang="fr-FR" sz="4400" dirty="0"/>
              <a:t>Philémon</a:t>
            </a:r>
          </a:p>
        </p:txBody>
      </p:sp>
      <p:sp>
        <p:nvSpPr>
          <p:cNvPr id="3" name="ZoneTexte 2">
            <a:extLst>
              <a:ext uri="{FF2B5EF4-FFF2-40B4-BE49-F238E27FC236}">
                <a16:creationId xmlns:a16="http://schemas.microsoft.com/office/drawing/2014/main" id="{FE7ED3AE-EADA-6F13-95C7-99946248EB5C}"/>
              </a:ext>
            </a:extLst>
          </p:cNvPr>
          <p:cNvSpPr txBox="1"/>
          <p:nvPr/>
        </p:nvSpPr>
        <p:spPr>
          <a:xfrm>
            <a:off x="4729211" y="-4802187"/>
            <a:ext cx="5698670" cy="769441"/>
          </a:xfrm>
          <a:prstGeom prst="rect">
            <a:avLst/>
          </a:prstGeom>
          <a:noFill/>
        </p:spPr>
        <p:txBody>
          <a:bodyPr wrap="square" rtlCol="0">
            <a:spAutoFit/>
          </a:bodyPr>
          <a:lstStyle/>
          <a:p>
            <a:pPr algn="ctr"/>
            <a:r>
              <a:rPr lang="fr-FR" sz="4400" dirty="0"/>
              <a:t>Tite 1 : 1-3</a:t>
            </a:r>
          </a:p>
        </p:txBody>
      </p:sp>
      <p:sp>
        <p:nvSpPr>
          <p:cNvPr id="7" name="ZoneTexte 6">
            <a:extLst>
              <a:ext uri="{FF2B5EF4-FFF2-40B4-BE49-F238E27FC236}">
                <a16:creationId xmlns:a16="http://schemas.microsoft.com/office/drawing/2014/main" id="{C26CB061-1CAB-9F48-6822-790A227E5306}"/>
              </a:ext>
            </a:extLst>
          </p:cNvPr>
          <p:cNvSpPr txBox="1"/>
          <p:nvPr/>
        </p:nvSpPr>
        <p:spPr>
          <a:xfrm>
            <a:off x="4729211" y="7223125"/>
            <a:ext cx="5698670" cy="769441"/>
          </a:xfrm>
          <a:prstGeom prst="rect">
            <a:avLst/>
          </a:prstGeom>
          <a:noFill/>
        </p:spPr>
        <p:txBody>
          <a:bodyPr wrap="square" rtlCol="0">
            <a:spAutoFit/>
          </a:bodyPr>
          <a:lstStyle/>
          <a:p>
            <a:pPr algn="ctr"/>
            <a:r>
              <a:rPr lang="fr-FR" sz="4400" dirty="0"/>
              <a:t>Hébreux 8 : 1-2</a:t>
            </a:r>
          </a:p>
        </p:txBody>
      </p:sp>
    </p:spTree>
    <p:extLst>
      <p:ext uri="{BB962C8B-B14F-4D97-AF65-F5344CB8AC3E}">
        <p14:creationId xmlns:p14="http://schemas.microsoft.com/office/powerpoint/2010/main" val="30959472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E4AC27BC-734A-CFFE-0E2A-AA11EFC05306}"/>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7CED109E-CCC8-688E-CE2F-4EBED34C752F}"/>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0A6464D8-94B8-F0EE-B986-91051627D90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16FD399A-629E-A5BF-4015-E510C905B448}"/>
              </a:ext>
            </a:extLst>
          </p:cNvPr>
          <p:cNvSpPr>
            <a:spLocks noGrp="1"/>
          </p:cNvSpPr>
          <p:nvPr>
            <p:ph idx="1"/>
          </p:nvPr>
        </p:nvSpPr>
        <p:spPr>
          <a:xfrm>
            <a:off x="3557266" y="2286000"/>
            <a:ext cx="8156529" cy="4206875"/>
          </a:xfrm>
        </p:spPr>
        <p:txBody>
          <a:bodyPr anchor="ctr" anchorCtr="0">
            <a:normAutofit/>
          </a:bodyPr>
          <a:lstStyle/>
          <a:p>
            <a:pPr marL="0" indent="0">
              <a:buNone/>
            </a:pPr>
            <a:r>
              <a:rPr lang="fr-FR" b="1" dirty="0"/>
              <a:t>Le point capital de ce qui vient d’être dit, c’est que nous avons bien un tel grand-prêtre</a:t>
            </a:r>
            <a:r>
              <a:rPr lang="fr-FR" dirty="0"/>
              <a:t>, qui s’est assis à la droite du trône de la majesté divine dans le ciel </a:t>
            </a:r>
            <a:r>
              <a:rPr lang="fr-FR" b="1" baseline="30000" dirty="0"/>
              <a:t>2 </a:t>
            </a:r>
            <a:r>
              <a:rPr lang="fr-FR" dirty="0"/>
              <a:t>et accomplit son service dans le sanctuaire, dans le véritable tabernacle, celui qui a été dressé par le Seigneur et non par un être humain.</a:t>
            </a:r>
            <a:endParaRPr lang="fr-CH" dirty="0"/>
          </a:p>
        </p:txBody>
      </p:sp>
      <p:sp>
        <p:nvSpPr>
          <p:cNvPr id="2" name="Matthieu…">
            <a:extLst>
              <a:ext uri="{FF2B5EF4-FFF2-40B4-BE49-F238E27FC236}">
                <a16:creationId xmlns:a16="http://schemas.microsoft.com/office/drawing/2014/main" id="{D7991105-567F-FD92-E131-D521B46D9F08}"/>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5D8566D3-A6B5-147E-096F-653B885976F5}"/>
              </a:ext>
            </a:extLst>
          </p:cNvPr>
          <p:cNvSpPr txBox="1"/>
          <p:nvPr/>
        </p:nvSpPr>
        <p:spPr>
          <a:xfrm>
            <a:off x="4786195" y="643185"/>
            <a:ext cx="5698670" cy="769441"/>
          </a:xfrm>
          <a:prstGeom prst="rect">
            <a:avLst/>
          </a:prstGeom>
          <a:noFill/>
        </p:spPr>
        <p:txBody>
          <a:bodyPr wrap="square" rtlCol="0">
            <a:spAutoFit/>
          </a:bodyPr>
          <a:lstStyle/>
          <a:p>
            <a:pPr algn="ctr"/>
            <a:r>
              <a:rPr lang="fr-FR" sz="4400" dirty="0"/>
              <a:t>Hébreux 8 : 1-2</a:t>
            </a:r>
          </a:p>
        </p:txBody>
      </p:sp>
      <p:sp>
        <p:nvSpPr>
          <p:cNvPr id="3" name="ZoneTexte 2">
            <a:extLst>
              <a:ext uri="{FF2B5EF4-FFF2-40B4-BE49-F238E27FC236}">
                <a16:creationId xmlns:a16="http://schemas.microsoft.com/office/drawing/2014/main" id="{17A4B2E1-56AA-4142-60FC-6DFF0FFC4750}"/>
              </a:ext>
            </a:extLst>
          </p:cNvPr>
          <p:cNvSpPr txBox="1"/>
          <p:nvPr/>
        </p:nvSpPr>
        <p:spPr>
          <a:xfrm>
            <a:off x="4729211" y="-4802187"/>
            <a:ext cx="5698670" cy="769441"/>
          </a:xfrm>
          <a:prstGeom prst="rect">
            <a:avLst/>
          </a:prstGeom>
          <a:noFill/>
        </p:spPr>
        <p:txBody>
          <a:bodyPr wrap="square" rtlCol="0">
            <a:spAutoFit/>
          </a:bodyPr>
          <a:lstStyle/>
          <a:p>
            <a:pPr algn="ctr"/>
            <a:r>
              <a:rPr lang="fr-FR" sz="4400" dirty="0"/>
              <a:t>Philémon</a:t>
            </a:r>
          </a:p>
        </p:txBody>
      </p:sp>
      <p:sp>
        <p:nvSpPr>
          <p:cNvPr id="7" name="ZoneTexte 6">
            <a:extLst>
              <a:ext uri="{FF2B5EF4-FFF2-40B4-BE49-F238E27FC236}">
                <a16:creationId xmlns:a16="http://schemas.microsoft.com/office/drawing/2014/main" id="{9E98F112-5430-0476-67C4-FF335875405E}"/>
              </a:ext>
            </a:extLst>
          </p:cNvPr>
          <p:cNvSpPr txBox="1"/>
          <p:nvPr/>
        </p:nvSpPr>
        <p:spPr>
          <a:xfrm>
            <a:off x="4729211" y="7088187"/>
            <a:ext cx="5698670" cy="769441"/>
          </a:xfrm>
          <a:prstGeom prst="rect">
            <a:avLst/>
          </a:prstGeom>
          <a:noFill/>
        </p:spPr>
        <p:txBody>
          <a:bodyPr wrap="square" rtlCol="0">
            <a:spAutoFit/>
          </a:bodyPr>
          <a:lstStyle/>
          <a:p>
            <a:pPr algn="ctr"/>
            <a:r>
              <a:rPr lang="fr-FR" sz="4400" dirty="0"/>
              <a:t>Jacques</a:t>
            </a:r>
          </a:p>
        </p:txBody>
      </p:sp>
    </p:spTree>
    <p:extLst>
      <p:ext uri="{BB962C8B-B14F-4D97-AF65-F5344CB8AC3E}">
        <p14:creationId xmlns:p14="http://schemas.microsoft.com/office/powerpoint/2010/main" val="32746323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293227ED-EBB8-4397-D3D1-95805CDE999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1ECAD503-2EA1-DA21-744E-AAC480EBD46A}"/>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9EE50524-81A1-1F94-DD81-59E657A04594}"/>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0B27DF1E-9CDC-7D5B-5F05-BF482CC23A19}"/>
              </a:ext>
            </a:extLst>
          </p:cNvPr>
          <p:cNvSpPr>
            <a:spLocks noGrp="1"/>
          </p:cNvSpPr>
          <p:nvPr>
            <p:ph idx="1"/>
          </p:nvPr>
        </p:nvSpPr>
        <p:spPr>
          <a:xfrm>
            <a:off x="3557266" y="2286000"/>
            <a:ext cx="8156529" cy="4206875"/>
          </a:xfrm>
        </p:spPr>
        <p:txBody>
          <a:bodyPr anchor="ctr" anchorCtr="0">
            <a:normAutofit/>
          </a:bodyPr>
          <a:lstStyle/>
          <a:p>
            <a:pPr marL="0" indent="0" algn="ctr">
              <a:buNone/>
            </a:pPr>
            <a:r>
              <a:rPr lang="fr-FR" sz="4000" b="1" baseline="30000" dirty="0"/>
              <a:t>La vie qui découle d’une foi centrée sur Jésus ?</a:t>
            </a:r>
            <a:endParaRPr lang="fr-CH" sz="4000" dirty="0"/>
          </a:p>
        </p:txBody>
      </p:sp>
      <p:sp>
        <p:nvSpPr>
          <p:cNvPr id="2" name="Matthieu…">
            <a:extLst>
              <a:ext uri="{FF2B5EF4-FFF2-40B4-BE49-F238E27FC236}">
                <a16:creationId xmlns:a16="http://schemas.microsoft.com/office/drawing/2014/main" id="{3F01CC47-4250-CD24-818E-12ABF3B76901}"/>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7FB97BF5-6258-2E09-5B5D-738946905733}"/>
              </a:ext>
            </a:extLst>
          </p:cNvPr>
          <p:cNvSpPr txBox="1"/>
          <p:nvPr/>
        </p:nvSpPr>
        <p:spPr>
          <a:xfrm>
            <a:off x="4786195" y="643185"/>
            <a:ext cx="5698670" cy="769441"/>
          </a:xfrm>
          <a:prstGeom prst="rect">
            <a:avLst/>
          </a:prstGeom>
          <a:noFill/>
        </p:spPr>
        <p:txBody>
          <a:bodyPr wrap="square" rtlCol="0">
            <a:spAutoFit/>
          </a:bodyPr>
          <a:lstStyle/>
          <a:p>
            <a:pPr algn="ctr"/>
            <a:r>
              <a:rPr lang="fr-FR" sz="4400" dirty="0"/>
              <a:t>Jacques</a:t>
            </a:r>
          </a:p>
        </p:txBody>
      </p:sp>
      <p:sp>
        <p:nvSpPr>
          <p:cNvPr id="3" name="ZoneTexte 2">
            <a:extLst>
              <a:ext uri="{FF2B5EF4-FFF2-40B4-BE49-F238E27FC236}">
                <a16:creationId xmlns:a16="http://schemas.microsoft.com/office/drawing/2014/main" id="{E85D2F47-3454-554B-D217-17845CA42394}"/>
              </a:ext>
            </a:extLst>
          </p:cNvPr>
          <p:cNvSpPr txBox="1"/>
          <p:nvPr/>
        </p:nvSpPr>
        <p:spPr>
          <a:xfrm>
            <a:off x="4786195" y="-4802187"/>
            <a:ext cx="5698670" cy="769441"/>
          </a:xfrm>
          <a:prstGeom prst="rect">
            <a:avLst/>
          </a:prstGeom>
          <a:noFill/>
        </p:spPr>
        <p:txBody>
          <a:bodyPr wrap="square" rtlCol="0">
            <a:spAutoFit/>
          </a:bodyPr>
          <a:lstStyle/>
          <a:p>
            <a:pPr algn="ctr"/>
            <a:r>
              <a:rPr lang="fr-FR" sz="4400" dirty="0"/>
              <a:t>Hébreux 8 : 1-2</a:t>
            </a:r>
          </a:p>
        </p:txBody>
      </p:sp>
      <p:sp>
        <p:nvSpPr>
          <p:cNvPr id="7" name="ZoneTexte 6">
            <a:extLst>
              <a:ext uri="{FF2B5EF4-FFF2-40B4-BE49-F238E27FC236}">
                <a16:creationId xmlns:a16="http://schemas.microsoft.com/office/drawing/2014/main" id="{1CDFF72F-5CCF-C44A-FCB1-4298343AEE56}"/>
              </a:ext>
            </a:extLst>
          </p:cNvPr>
          <p:cNvSpPr txBox="1"/>
          <p:nvPr/>
        </p:nvSpPr>
        <p:spPr>
          <a:xfrm>
            <a:off x="4729211" y="7136060"/>
            <a:ext cx="5698670" cy="769441"/>
          </a:xfrm>
          <a:prstGeom prst="rect">
            <a:avLst/>
          </a:prstGeom>
          <a:noFill/>
        </p:spPr>
        <p:txBody>
          <a:bodyPr wrap="square" rtlCol="0">
            <a:spAutoFit/>
          </a:bodyPr>
          <a:lstStyle/>
          <a:p>
            <a:pPr algn="ctr"/>
            <a:r>
              <a:rPr lang="fr-FR" sz="4400" dirty="0"/>
              <a:t>1 Pierre 1 : 1-12</a:t>
            </a:r>
          </a:p>
        </p:txBody>
      </p:sp>
    </p:spTree>
    <p:extLst>
      <p:ext uri="{BB962C8B-B14F-4D97-AF65-F5344CB8AC3E}">
        <p14:creationId xmlns:p14="http://schemas.microsoft.com/office/powerpoint/2010/main" val="37887261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03B36168-6989-1956-82CE-BA0CA153E34F}"/>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9B5C54BC-F9D7-FC8C-0930-146642186D69}"/>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AB48855C-8F7C-12DE-C0F6-840B8C82CF5C}"/>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F045136E-272E-B32D-74F3-7DD2FFEE6127}"/>
              </a:ext>
            </a:extLst>
          </p:cNvPr>
          <p:cNvSpPr>
            <a:spLocks noGrp="1"/>
          </p:cNvSpPr>
          <p:nvPr>
            <p:ph idx="1"/>
          </p:nvPr>
        </p:nvSpPr>
        <p:spPr>
          <a:xfrm>
            <a:off x="3557266" y="2286000"/>
            <a:ext cx="8156529" cy="4206875"/>
          </a:xfrm>
        </p:spPr>
        <p:txBody>
          <a:bodyPr anchor="ctr" anchorCtr="0">
            <a:normAutofit lnSpcReduction="10000"/>
          </a:bodyPr>
          <a:lstStyle/>
          <a:p>
            <a:pPr marL="0" indent="0">
              <a:buNone/>
            </a:pPr>
            <a:r>
              <a:rPr lang="fr-FR" b="1" baseline="30000" dirty="0"/>
              <a:t>10 </a:t>
            </a:r>
            <a:r>
              <a:rPr lang="fr-FR" dirty="0"/>
              <a:t>Les prophètes qui ont parlé de la grâce qui vous était réservée ont fait de ce salut l’objet de leurs recherches et de leurs investigations. </a:t>
            </a:r>
            <a:r>
              <a:rPr lang="fr-FR" b="1" baseline="30000" dirty="0"/>
              <a:t>11 </a:t>
            </a:r>
            <a:r>
              <a:rPr lang="fr-FR" dirty="0"/>
              <a:t>Ils cherchaient à découvrir l’époque et les circonstances indiquées par l’Esprit de Christ qui était en eux lorsqu’</a:t>
            </a:r>
            <a:r>
              <a:rPr lang="fr-FR" b="1" dirty="0"/>
              <a:t>il attestait d’avance les souffrances du Messie et la gloire dont elles seraient suivies.</a:t>
            </a:r>
            <a:r>
              <a:rPr lang="fr-FR" dirty="0"/>
              <a:t> </a:t>
            </a:r>
            <a:r>
              <a:rPr lang="fr-FR" b="1" baseline="30000" dirty="0"/>
              <a:t>12 </a:t>
            </a:r>
            <a:r>
              <a:rPr lang="fr-FR" dirty="0"/>
              <a:t>Il leur a été révélé que ce n’était pas pour eux-mêmes, mais pour vous, qu’ils étaient au service de ce message. Les hommes qui vous ont prêché l’Évangile par le Saint-Esprit envoyé du ciel vous ont maintenant annoncé ce message, dans lequel les anges eux-mêmes désirent plonger leurs regards !</a:t>
            </a:r>
            <a:endParaRPr lang="fr-CH" dirty="0"/>
          </a:p>
        </p:txBody>
      </p:sp>
      <p:sp>
        <p:nvSpPr>
          <p:cNvPr id="2" name="Matthieu…">
            <a:extLst>
              <a:ext uri="{FF2B5EF4-FFF2-40B4-BE49-F238E27FC236}">
                <a16:creationId xmlns:a16="http://schemas.microsoft.com/office/drawing/2014/main" id="{26F092DB-76A6-4F51-1DE2-12064A75BE25}"/>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956832CB-2654-D9A7-2FB2-8181155C98B0}"/>
              </a:ext>
            </a:extLst>
          </p:cNvPr>
          <p:cNvSpPr txBox="1"/>
          <p:nvPr/>
        </p:nvSpPr>
        <p:spPr>
          <a:xfrm>
            <a:off x="4786195" y="643185"/>
            <a:ext cx="5698670" cy="769441"/>
          </a:xfrm>
          <a:prstGeom prst="rect">
            <a:avLst/>
          </a:prstGeom>
          <a:noFill/>
        </p:spPr>
        <p:txBody>
          <a:bodyPr wrap="square" rtlCol="0">
            <a:spAutoFit/>
          </a:bodyPr>
          <a:lstStyle/>
          <a:p>
            <a:pPr algn="ctr"/>
            <a:r>
              <a:rPr lang="fr-FR" sz="4400" dirty="0"/>
              <a:t>1 Pierre 1 : 1-12</a:t>
            </a:r>
          </a:p>
        </p:txBody>
      </p:sp>
      <p:sp>
        <p:nvSpPr>
          <p:cNvPr id="3" name="ZoneTexte 2">
            <a:extLst>
              <a:ext uri="{FF2B5EF4-FFF2-40B4-BE49-F238E27FC236}">
                <a16:creationId xmlns:a16="http://schemas.microsoft.com/office/drawing/2014/main" id="{CC734019-3C5A-7C4D-4E08-D8DA5118E458}"/>
              </a:ext>
            </a:extLst>
          </p:cNvPr>
          <p:cNvSpPr txBox="1"/>
          <p:nvPr/>
        </p:nvSpPr>
        <p:spPr>
          <a:xfrm>
            <a:off x="4786195" y="-4802187"/>
            <a:ext cx="5698670" cy="769441"/>
          </a:xfrm>
          <a:prstGeom prst="rect">
            <a:avLst/>
          </a:prstGeom>
          <a:noFill/>
        </p:spPr>
        <p:txBody>
          <a:bodyPr wrap="square" rtlCol="0">
            <a:spAutoFit/>
          </a:bodyPr>
          <a:lstStyle/>
          <a:p>
            <a:pPr algn="ctr"/>
            <a:r>
              <a:rPr lang="fr-FR" sz="4400" dirty="0"/>
              <a:t>Jacques</a:t>
            </a:r>
          </a:p>
        </p:txBody>
      </p:sp>
      <p:sp>
        <p:nvSpPr>
          <p:cNvPr id="7" name="ZoneTexte 6">
            <a:extLst>
              <a:ext uri="{FF2B5EF4-FFF2-40B4-BE49-F238E27FC236}">
                <a16:creationId xmlns:a16="http://schemas.microsoft.com/office/drawing/2014/main" id="{82AF14BC-13B0-F460-5BF9-3660E8E8AD87}"/>
              </a:ext>
            </a:extLst>
          </p:cNvPr>
          <p:cNvSpPr txBox="1"/>
          <p:nvPr/>
        </p:nvSpPr>
        <p:spPr>
          <a:xfrm>
            <a:off x="4729211" y="7136060"/>
            <a:ext cx="5698670" cy="769441"/>
          </a:xfrm>
          <a:prstGeom prst="rect">
            <a:avLst/>
          </a:prstGeom>
          <a:noFill/>
        </p:spPr>
        <p:txBody>
          <a:bodyPr wrap="square" rtlCol="0">
            <a:spAutoFit/>
          </a:bodyPr>
          <a:lstStyle/>
          <a:p>
            <a:pPr algn="ctr"/>
            <a:r>
              <a:rPr lang="fr-FR" sz="4400" dirty="0"/>
              <a:t>2 Pierre 2 : 16-19</a:t>
            </a:r>
          </a:p>
        </p:txBody>
      </p:sp>
    </p:spTree>
    <p:extLst>
      <p:ext uri="{BB962C8B-B14F-4D97-AF65-F5344CB8AC3E}">
        <p14:creationId xmlns:p14="http://schemas.microsoft.com/office/powerpoint/2010/main" val="14858589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CCCEE9E6-7EDE-4B4E-B0E5-ABBB29C28EC7}"/>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D2DD9A86-D1A2-D04A-89DB-D7D98A06FFEE}"/>
              </a:ext>
            </a:extLst>
          </p:cNvPr>
          <p:cNvSpPr>
            <a:spLocks noGrp="1"/>
          </p:cNvSpPr>
          <p:nvPr>
            <p:ph type="title"/>
          </p:nvPr>
        </p:nvSpPr>
        <p:spPr/>
        <p:txBody>
          <a:bodyPr/>
          <a:lstStyle/>
          <a:p>
            <a:r>
              <a:rPr lang="fr-FR" dirty="0">
                <a:latin typeface="+mn-lt"/>
              </a:rPr>
              <a:t>Jésus</a:t>
            </a:r>
          </a:p>
        </p:txBody>
      </p:sp>
      <p:sp>
        <p:nvSpPr>
          <p:cNvPr id="5" name="txt J">
            <a:extLst>
              <a:ext uri="{FF2B5EF4-FFF2-40B4-BE49-F238E27FC236}">
                <a16:creationId xmlns:a16="http://schemas.microsoft.com/office/drawing/2014/main" id="{A431F854-1D48-CF4D-ADEC-B65F9F1A7318}"/>
              </a:ext>
            </a:extLst>
          </p:cNvPr>
          <p:cNvSpPr>
            <a:spLocks noGrp="1" noRot="1" noMove="1" noResize="1" noEditPoints="1" noAdjustHandles="1" noChangeArrowheads="1" noChangeShapeType="1"/>
          </p:cNvSpPr>
          <p:nvPr>
            <p:ph idx="1"/>
          </p:nvPr>
        </p:nvSpPr>
        <p:spPr>
          <a:xfrm>
            <a:off x="3557266" y="2286000"/>
            <a:ext cx="8156529" cy="4206875"/>
          </a:xfrm>
        </p:spPr>
        <p:txBody>
          <a:bodyPr anchor="ctr" anchorCtr="0">
            <a:normAutofit/>
          </a:bodyPr>
          <a:lstStyle/>
          <a:p>
            <a:pPr marL="0" indent="0">
              <a:buNone/>
            </a:pPr>
            <a:r>
              <a:rPr lang="fr-FR" b="1" baseline="30000" dirty="0"/>
              <a:t>37b </a:t>
            </a:r>
            <a:r>
              <a:rPr lang="fr-FR" dirty="0"/>
              <a:t>[Le] Père qui m'a envoyé a rendu lui-même témoignage à mon sujet. Vous n'avez jamais entendu sa voix, vous n'avez pas vu son visage </a:t>
            </a:r>
            <a:r>
              <a:rPr lang="fr-FR" b="1" baseline="30000" dirty="0"/>
              <a:t>38 </a:t>
            </a:r>
            <a:r>
              <a:rPr lang="fr-FR" dirty="0"/>
              <a:t>et sa parole n’habite pas en vous, puisque vous ne croyez pas en celui qu'il a envoyé. </a:t>
            </a:r>
            <a:r>
              <a:rPr lang="fr-FR" b="1" baseline="30000" dirty="0"/>
              <a:t>39 </a:t>
            </a:r>
            <a:r>
              <a:rPr lang="fr-FR" dirty="0"/>
              <a:t>Vous étudiez </a:t>
            </a:r>
            <a:r>
              <a:rPr lang="fr-FR" b="1" dirty="0"/>
              <a:t>les Ecritures </a:t>
            </a:r>
            <a:r>
              <a:rPr lang="fr-FR" dirty="0"/>
              <a:t>parce que vous pensez avoir par elles la vie éternelle. </a:t>
            </a:r>
            <a:r>
              <a:rPr lang="fr-FR" b="1" dirty="0"/>
              <a:t>Ce sont elles qui rendent témoignage à mon sujet</a:t>
            </a:r>
            <a:r>
              <a:rPr lang="fr-FR" dirty="0"/>
              <a:t>, </a:t>
            </a:r>
            <a:r>
              <a:rPr lang="fr-FR" b="1" baseline="30000" dirty="0"/>
              <a:t>40 </a:t>
            </a:r>
            <a:r>
              <a:rPr lang="fr-FR" dirty="0"/>
              <a:t>et vous ne voulez pas venir à moi pour avoir la vie!</a:t>
            </a:r>
            <a:endParaRPr lang="fr-CH" dirty="0"/>
          </a:p>
        </p:txBody>
      </p:sp>
      <p:sp>
        <p:nvSpPr>
          <p:cNvPr id="2" name="Matthieu…">
            <a:extLst>
              <a:ext uri="{FF2B5EF4-FFF2-40B4-BE49-F238E27FC236}">
                <a16:creationId xmlns:a16="http://schemas.microsoft.com/office/drawing/2014/main" id="{6F0A7BC2-F255-CF90-D8BE-954F7F71C648}"/>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spcBef>
                <a:spcPts val="0"/>
              </a:spcBef>
              <a:buFont typeface="Arial" panose="020B0604020202020204" pitchFamily="34" charset="0"/>
              <a:buNone/>
              <a:defRPr sz="3300" b="1"/>
            </a:pPr>
            <a:r>
              <a:rPr lang="fr-CH" sz="3300" b="1" dirty="0">
                <a:solidFill>
                  <a:srgbClr val="FAEFDE"/>
                </a:solidFill>
              </a:rPr>
              <a:t>Jean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Actes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Romains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B2A9D82C-DF24-39EE-7D3C-CEF5A91C1022}"/>
              </a:ext>
            </a:extLst>
          </p:cNvPr>
          <p:cNvSpPr txBox="1"/>
          <p:nvPr/>
        </p:nvSpPr>
        <p:spPr>
          <a:xfrm>
            <a:off x="4786195" y="643185"/>
            <a:ext cx="5698670" cy="769441"/>
          </a:xfrm>
          <a:prstGeom prst="rect">
            <a:avLst/>
          </a:prstGeom>
          <a:noFill/>
        </p:spPr>
        <p:txBody>
          <a:bodyPr wrap="square" rtlCol="0">
            <a:spAutoFit/>
          </a:bodyPr>
          <a:lstStyle/>
          <a:p>
            <a:pPr algn="ctr"/>
            <a:r>
              <a:rPr lang="fr-FR" sz="4400" dirty="0"/>
              <a:t>Jean 5 : 37b-40</a:t>
            </a:r>
          </a:p>
        </p:txBody>
      </p:sp>
      <p:sp>
        <p:nvSpPr>
          <p:cNvPr id="10" name="ZoneTexte 9">
            <a:extLst>
              <a:ext uri="{FF2B5EF4-FFF2-40B4-BE49-F238E27FC236}">
                <a16:creationId xmlns:a16="http://schemas.microsoft.com/office/drawing/2014/main" id="{E367E352-70C1-F9F5-8C11-83B9FE8E3036}"/>
              </a:ext>
            </a:extLst>
          </p:cNvPr>
          <p:cNvSpPr txBox="1"/>
          <p:nvPr/>
        </p:nvSpPr>
        <p:spPr>
          <a:xfrm>
            <a:off x="4426200" y="7453312"/>
            <a:ext cx="5698670" cy="769441"/>
          </a:xfrm>
          <a:prstGeom prst="rect">
            <a:avLst/>
          </a:prstGeom>
          <a:noFill/>
        </p:spPr>
        <p:txBody>
          <a:bodyPr wrap="square" rtlCol="0">
            <a:spAutoFit/>
          </a:bodyPr>
          <a:lstStyle/>
          <a:p>
            <a:pPr algn="ctr"/>
            <a:r>
              <a:rPr lang="fr-FR" sz="4400" dirty="0"/>
              <a:t>Actes 10 : 42-43</a:t>
            </a:r>
          </a:p>
        </p:txBody>
      </p:sp>
    </p:spTree>
    <p:extLst>
      <p:ext uri="{BB962C8B-B14F-4D97-AF65-F5344CB8AC3E}">
        <p14:creationId xmlns:p14="http://schemas.microsoft.com/office/powerpoint/2010/main" val="3580406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E72780BF-779D-279E-FD86-061D0A07CC9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94275932-9812-D7A7-AE94-19C0FB52D4E0}"/>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5F942781-C969-3961-15D0-CDEAFB20658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C8A1019E-9697-AA38-DFE5-F45CA9142CFA}"/>
              </a:ext>
            </a:extLst>
          </p:cNvPr>
          <p:cNvSpPr>
            <a:spLocks noGrp="1"/>
          </p:cNvSpPr>
          <p:nvPr>
            <p:ph idx="1"/>
          </p:nvPr>
        </p:nvSpPr>
        <p:spPr>
          <a:xfrm>
            <a:off x="3557266" y="2286000"/>
            <a:ext cx="8156529" cy="4206875"/>
          </a:xfrm>
        </p:spPr>
        <p:txBody>
          <a:bodyPr anchor="ctr" anchorCtr="0">
            <a:normAutofit lnSpcReduction="10000"/>
          </a:bodyPr>
          <a:lstStyle/>
          <a:p>
            <a:pPr marL="0" indent="0">
              <a:buNone/>
            </a:pPr>
            <a:r>
              <a:rPr lang="fr-FR" dirty="0"/>
              <a:t>En effet, ce n’est pas en suivant des fables habilement conçues que nous vous avons fait connaître la puissante venue de notre Seigneur Jésus-Christ, mais c’est après avoir vu sa majesté de nos propres yeux. </a:t>
            </a:r>
            <a:r>
              <a:rPr lang="fr-FR" b="1" baseline="30000" dirty="0"/>
              <a:t>17 </a:t>
            </a:r>
            <a:r>
              <a:rPr lang="fr-FR" dirty="0"/>
              <a:t>Oui, il a reçu de Dieu le Père honneur et gloire quand la gloire magnifique lui a fait entendre une voix qui disait : « Celui-ci est mon Fils bien-aimé, qui a toute mon approbation. » </a:t>
            </a:r>
            <a:r>
              <a:rPr lang="fr-FR" b="1" baseline="30000" dirty="0"/>
              <a:t>18 </a:t>
            </a:r>
            <a:r>
              <a:rPr lang="fr-FR" dirty="0"/>
              <a:t>Cette voix, nous l’avons nous-mêmes entendue venir du ciel lorsque nous étions avec lui sur la sainte montagne, </a:t>
            </a:r>
            <a:r>
              <a:rPr lang="fr-FR" b="1" baseline="30000" dirty="0"/>
              <a:t>19 </a:t>
            </a:r>
            <a:r>
              <a:rPr lang="fr-FR" dirty="0"/>
              <a:t>et nous considérons comme d’autant plus certaine la parole des prophètes.</a:t>
            </a:r>
            <a:endParaRPr lang="fr-CH" dirty="0"/>
          </a:p>
        </p:txBody>
      </p:sp>
      <p:sp>
        <p:nvSpPr>
          <p:cNvPr id="2" name="Matthieu…">
            <a:extLst>
              <a:ext uri="{FF2B5EF4-FFF2-40B4-BE49-F238E27FC236}">
                <a16:creationId xmlns:a16="http://schemas.microsoft.com/office/drawing/2014/main" id="{E4FC1C59-162E-989D-0686-8B69472C4590}"/>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D885AE40-CB3E-7FE4-7571-C79C90B78B2C}"/>
              </a:ext>
            </a:extLst>
          </p:cNvPr>
          <p:cNvSpPr txBox="1"/>
          <p:nvPr/>
        </p:nvSpPr>
        <p:spPr>
          <a:xfrm>
            <a:off x="4786195" y="643185"/>
            <a:ext cx="5698670" cy="769441"/>
          </a:xfrm>
          <a:prstGeom prst="rect">
            <a:avLst/>
          </a:prstGeom>
          <a:noFill/>
        </p:spPr>
        <p:txBody>
          <a:bodyPr wrap="square" rtlCol="0">
            <a:spAutoFit/>
          </a:bodyPr>
          <a:lstStyle/>
          <a:p>
            <a:pPr algn="ctr"/>
            <a:r>
              <a:rPr lang="fr-FR" sz="4400" dirty="0"/>
              <a:t>2 Pierre 2 : 16-19</a:t>
            </a:r>
          </a:p>
        </p:txBody>
      </p:sp>
      <p:sp>
        <p:nvSpPr>
          <p:cNvPr id="3" name="ZoneTexte 2">
            <a:extLst>
              <a:ext uri="{FF2B5EF4-FFF2-40B4-BE49-F238E27FC236}">
                <a16:creationId xmlns:a16="http://schemas.microsoft.com/office/drawing/2014/main" id="{3B5A5AD8-DDF4-B005-F984-DFAC4D76D079}"/>
              </a:ext>
            </a:extLst>
          </p:cNvPr>
          <p:cNvSpPr txBox="1"/>
          <p:nvPr/>
        </p:nvSpPr>
        <p:spPr>
          <a:xfrm>
            <a:off x="4786195" y="-4802187"/>
            <a:ext cx="5698670" cy="769441"/>
          </a:xfrm>
          <a:prstGeom prst="rect">
            <a:avLst/>
          </a:prstGeom>
          <a:noFill/>
        </p:spPr>
        <p:txBody>
          <a:bodyPr wrap="square" rtlCol="0">
            <a:spAutoFit/>
          </a:bodyPr>
          <a:lstStyle/>
          <a:p>
            <a:pPr algn="ctr"/>
            <a:r>
              <a:rPr lang="fr-FR" sz="4400" dirty="0"/>
              <a:t>1 Pierre 1 : 1-12</a:t>
            </a:r>
          </a:p>
        </p:txBody>
      </p:sp>
      <p:sp>
        <p:nvSpPr>
          <p:cNvPr id="7" name="ZoneTexte 6">
            <a:extLst>
              <a:ext uri="{FF2B5EF4-FFF2-40B4-BE49-F238E27FC236}">
                <a16:creationId xmlns:a16="http://schemas.microsoft.com/office/drawing/2014/main" id="{C3D2F190-6FB7-1A0A-8CFA-25F9F19FF7FC}"/>
              </a:ext>
            </a:extLst>
          </p:cNvPr>
          <p:cNvSpPr txBox="1"/>
          <p:nvPr/>
        </p:nvSpPr>
        <p:spPr>
          <a:xfrm>
            <a:off x="4729211" y="7088187"/>
            <a:ext cx="5698670" cy="769441"/>
          </a:xfrm>
          <a:prstGeom prst="rect">
            <a:avLst/>
          </a:prstGeom>
          <a:noFill/>
        </p:spPr>
        <p:txBody>
          <a:bodyPr wrap="square" rtlCol="0">
            <a:spAutoFit/>
          </a:bodyPr>
          <a:lstStyle/>
          <a:p>
            <a:pPr algn="ctr"/>
            <a:r>
              <a:rPr lang="fr-FR" sz="4400" dirty="0"/>
              <a:t>1 Jean 4 : 9-10</a:t>
            </a:r>
          </a:p>
        </p:txBody>
      </p:sp>
    </p:spTree>
    <p:extLst>
      <p:ext uri="{BB962C8B-B14F-4D97-AF65-F5344CB8AC3E}">
        <p14:creationId xmlns:p14="http://schemas.microsoft.com/office/powerpoint/2010/main" val="1556259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20C79002-7F44-D732-D84E-FCF429BFFC04}"/>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109F3D3A-5165-DDF2-7556-88FAD79252BD}"/>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10FB00AF-0F57-9FD4-0449-EB257FB4A8C3}"/>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381B1DB6-E89E-BCD3-13E4-85D107A013A7}"/>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9 </a:t>
            </a:r>
            <a:r>
              <a:rPr lang="fr-FR" dirty="0"/>
              <a:t>Voici comment l’amour de Dieu s’est manifesté envers nous : Dieu a envoyé son Fils unique dans le monde afin que par lui nous ayons la vie. </a:t>
            </a:r>
            <a:r>
              <a:rPr lang="fr-FR" b="1" baseline="30000" dirty="0"/>
              <a:t>10 </a:t>
            </a:r>
            <a:r>
              <a:rPr lang="fr-FR" dirty="0"/>
              <a:t>Et cet amour consiste non pas dans le fait que nous, nous avons aimé Dieu, mais dans le fait que </a:t>
            </a:r>
            <a:r>
              <a:rPr lang="fr-FR" b="1" dirty="0"/>
              <a:t>lui nous a aimés et a envoyé son Fils comme victime expiatoire pour nos péchés</a:t>
            </a:r>
            <a:r>
              <a:rPr lang="fr-FR" dirty="0"/>
              <a:t>.</a:t>
            </a:r>
            <a:endParaRPr lang="fr-CH" dirty="0"/>
          </a:p>
        </p:txBody>
      </p:sp>
      <p:sp>
        <p:nvSpPr>
          <p:cNvPr id="2" name="Matthieu…">
            <a:extLst>
              <a:ext uri="{FF2B5EF4-FFF2-40B4-BE49-F238E27FC236}">
                <a16:creationId xmlns:a16="http://schemas.microsoft.com/office/drawing/2014/main" id="{8F2A5178-5BE4-66A6-323D-EF5FC102701E}"/>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E7F9B2"/>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Pierre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D4A1447D-AEA8-CA7C-6CD5-76F4887002A2}"/>
              </a:ext>
            </a:extLst>
          </p:cNvPr>
          <p:cNvSpPr txBox="1"/>
          <p:nvPr/>
        </p:nvSpPr>
        <p:spPr>
          <a:xfrm>
            <a:off x="4786195" y="643185"/>
            <a:ext cx="5698670" cy="769441"/>
          </a:xfrm>
          <a:prstGeom prst="rect">
            <a:avLst/>
          </a:prstGeom>
          <a:noFill/>
        </p:spPr>
        <p:txBody>
          <a:bodyPr wrap="square" rtlCol="0">
            <a:spAutoFit/>
          </a:bodyPr>
          <a:lstStyle/>
          <a:p>
            <a:pPr algn="ctr"/>
            <a:r>
              <a:rPr lang="fr-FR" sz="4400" dirty="0"/>
              <a:t>1 Jean 4 : 9-10</a:t>
            </a:r>
          </a:p>
        </p:txBody>
      </p:sp>
      <p:sp>
        <p:nvSpPr>
          <p:cNvPr id="3" name="ZoneTexte 2">
            <a:extLst>
              <a:ext uri="{FF2B5EF4-FFF2-40B4-BE49-F238E27FC236}">
                <a16:creationId xmlns:a16="http://schemas.microsoft.com/office/drawing/2014/main" id="{561476FD-A489-B427-877A-BE8DBDA20FEF}"/>
              </a:ext>
            </a:extLst>
          </p:cNvPr>
          <p:cNvSpPr txBox="1"/>
          <p:nvPr/>
        </p:nvSpPr>
        <p:spPr>
          <a:xfrm>
            <a:off x="4786195" y="-4802187"/>
            <a:ext cx="5698670" cy="769441"/>
          </a:xfrm>
          <a:prstGeom prst="rect">
            <a:avLst/>
          </a:prstGeom>
          <a:noFill/>
        </p:spPr>
        <p:txBody>
          <a:bodyPr wrap="square" rtlCol="0">
            <a:spAutoFit/>
          </a:bodyPr>
          <a:lstStyle/>
          <a:p>
            <a:pPr algn="ctr"/>
            <a:r>
              <a:rPr lang="fr-FR" sz="4400" dirty="0"/>
              <a:t>2 Pierre 2 : 16-19</a:t>
            </a:r>
          </a:p>
        </p:txBody>
      </p:sp>
      <p:sp>
        <p:nvSpPr>
          <p:cNvPr id="7" name="ZoneTexte 6">
            <a:extLst>
              <a:ext uri="{FF2B5EF4-FFF2-40B4-BE49-F238E27FC236}">
                <a16:creationId xmlns:a16="http://schemas.microsoft.com/office/drawing/2014/main" id="{3B65BFC5-C9DE-BCE3-E4C5-E36FE32EBC51}"/>
              </a:ext>
            </a:extLst>
          </p:cNvPr>
          <p:cNvSpPr txBox="1"/>
          <p:nvPr/>
        </p:nvSpPr>
        <p:spPr>
          <a:xfrm>
            <a:off x="4729211" y="7223125"/>
            <a:ext cx="5698670" cy="769441"/>
          </a:xfrm>
          <a:prstGeom prst="rect">
            <a:avLst/>
          </a:prstGeom>
          <a:noFill/>
        </p:spPr>
        <p:txBody>
          <a:bodyPr wrap="square" rtlCol="0">
            <a:spAutoFit/>
          </a:bodyPr>
          <a:lstStyle/>
          <a:p>
            <a:pPr algn="ctr"/>
            <a:r>
              <a:rPr lang="fr-FR" sz="4400" dirty="0"/>
              <a:t>2 Jean 9</a:t>
            </a:r>
          </a:p>
        </p:txBody>
      </p:sp>
    </p:spTree>
    <p:extLst>
      <p:ext uri="{BB962C8B-B14F-4D97-AF65-F5344CB8AC3E}">
        <p14:creationId xmlns:p14="http://schemas.microsoft.com/office/powerpoint/2010/main" val="9856387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C4A0D3AB-F8F3-DFD3-F1C4-3311038CF36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9C6160F7-6F66-A0E7-53A6-A31397A374F9}"/>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47987FD1-FD76-194B-B0B6-28E70B7FD618}"/>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BE2DD908-5D84-7A7A-3C6A-10B864E23792}"/>
              </a:ext>
            </a:extLst>
          </p:cNvPr>
          <p:cNvSpPr>
            <a:spLocks noGrp="1"/>
          </p:cNvSpPr>
          <p:nvPr>
            <p:ph idx="1"/>
          </p:nvPr>
        </p:nvSpPr>
        <p:spPr>
          <a:xfrm>
            <a:off x="3557266" y="2286000"/>
            <a:ext cx="8156529" cy="4206875"/>
          </a:xfrm>
        </p:spPr>
        <p:txBody>
          <a:bodyPr anchor="ctr" anchorCtr="0">
            <a:normAutofit/>
          </a:bodyPr>
          <a:lstStyle/>
          <a:p>
            <a:pPr marL="0" indent="0">
              <a:buNone/>
            </a:pPr>
            <a:r>
              <a:rPr lang="fr-FR" baseline="30000" dirty="0"/>
              <a:t>9 </a:t>
            </a:r>
            <a:r>
              <a:rPr lang="fr-FR" dirty="0"/>
              <a:t>Quiconque s’écarte de ce chemin et ne demeure pas dans l’enseignement de Christ n’a pas Dieu ; celui qui demeure dans l’enseignement [de Christ] a le Père et le Fils.</a:t>
            </a:r>
            <a:endParaRPr lang="fr-CH" dirty="0"/>
          </a:p>
        </p:txBody>
      </p:sp>
      <p:sp>
        <p:nvSpPr>
          <p:cNvPr id="2" name="Matthieu…">
            <a:extLst>
              <a:ext uri="{FF2B5EF4-FFF2-40B4-BE49-F238E27FC236}">
                <a16:creationId xmlns:a16="http://schemas.microsoft.com/office/drawing/2014/main" id="{28DD65AE-6782-E6A9-980A-89A6BD32F59F}"/>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a:t>
            </a:r>
            <a:r>
              <a:rPr lang="fr-CH" sz="2100" b="1" dirty="0">
                <a:solidFill>
                  <a:srgbClr val="FAEFDE"/>
                </a:solidFill>
              </a:rPr>
              <a:t>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Jean</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784165AB-0732-7EB8-9915-83C53B2C17F1}"/>
              </a:ext>
            </a:extLst>
          </p:cNvPr>
          <p:cNvSpPr txBox="1"/>
          <p:nvPr/>
        </p:nvSpPr>
        <p:spPr>
          <a:xfrm>
            <a:off x="4786195" y="643185"/>
            <a:ext cx="5698670" cy="769441"/>
          </a:xfrm>
          <a:prstGeom prst="rect">
            <a:avLst/>
          </a:prstGeom>
          <a:noFill/>
        </p:spPr>
        <p:txBody>
          <a:bodyPr wrap="square" rtlCol="0">
            <a:spAutoFit/>
          </a:bodyPr>
          <a:lstStyle/>
          <a:p>
            <a:pPr algn="ctr"/>
            <a:r>
              <a:rPr lang="fr-FR" sz="4400" dirty="0"/>
              <a:t>2 Jean 9</a:t>
            </a:r>
          </a:p>
        </p:txBody>
      </p:sp>
      <p:sp>
        <p:nvSpPr>
          <p:cNvPr id="3" name="ZoneTexte 2">
            <a:extLst>
              <a:ext uri="{FF2B5EF4-FFF2-40B4-BE49-F238E27FC236}">
                <a16:creationId xmlns:a16="http://schemas.microsoft.com/office/drawing/2014/main" id="{48F37465-7812-8FB8-F784-CE0867B320E2}"/>
              </a:ext>
            </a:extLst>
          </p:cNvPr>
          <p:cNvSpPr txBox="1"/>
          <p:nvPr/>
        </p:nvSpPr>
        <p:spPr>
          <a:xfrm>
            <a:off x="4786195" y="-4802187"/>
            <a:ext cx="5698670" cy="769441"/>
          </a:xfrm>
          <a:prstGeom prst="rect">
            <a:avLst/>
          </a:prstGeom>
          <a:noFill/>
        </p:spPr>
        <p:txBody>
          <a:bodyPr wrap="square" rtlCol="0">
            <a:spAutoFit/>
          </a:bodyPr>
          <a:lstStyle/>
          <a:p>
            <a:pPr algn="ctr"/>
            <a:r>
              <a:rPr lang="fr-FR" sz="4400" dirty="0"/>
              <a:t>1 Jean 4 : 9-10</a:t>
            </a:r>
          </a:p>
        </p:txBody>
      </p:sp>
      <p:sp>
        <p:nvSpPr>
          <p:cNvPr id="7" name="ZoneTexte 6">
            <a:extLst>
              <a:ext uri="{FF2B5EF4-FFF2-40B4-BE49-F238E27FC236}">
                <a16:creationId xmlns:a16="http://schemas.microsoft.com/office/drawing/2014/main" id="{DA082BD9-21E8-05BE-47FE-E1205C6F1760}"/>
              </a:ext>
            </a:extLst>
          </p:cNvPr>
          <p:cNvSpPr txBox="1"/>
          <p:nvPr/>
        </p:nvSpPr>
        <p:spPr>
          <a:xfrm>
            <a:off x="4729211" y="7223125"/>
            <a:ext cx="5698670" cy="769441"/>
          </a:xfrm>
          <a:prstGeom prst="rect">
            <a:avLst/>
          </a:prstGeom>
          <a:noFill/>
        </p:spPr>
        <p:txBody>
          <a:bodyPr wrap="square" rtlCol="0">
            <a:spAutoFit/>
          </a:bodyPr>
          <a:lstStyle/>
          <a:p>
            <a:pPr algn="ctr"/>
            <a:r>
              <a:rPr lang="fr-FR" sz="4400" dirty="0"/>
              <a:t>3 Jean</a:t>
            </a:r>
          </a:p>
        </p:txBody>
      </p:sp>
    </p:spTree>
    <p:extLst>
      <p:ext uri="{BB962C8B-B14F-4D97-AF65-F5344CB8AC3E}">
        <p14:creationId xmlns:p14="http://schemas.microsoft.com/office/powerpoint/2010/main" val="14193391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DBB45A95-6518-23C0-44C9-8F18793AE554}"/>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C8C231FF-EB04-FF57-12A2-A7B0AA95B464}"/>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A8FA2198-2869-3F3E-BD07-12654952FCFE}"/>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40AE9C71-AED4-493D-C794-5461641A7A99}"/>
              </a:ext>
            </a:extLst>
          </p:cNvPr>
          <p:cNvSpPr>
            <a:spLocks noGrp="1"/>
          </p:cNvSpPr>
          <p:nvPr>
            <p:ph idx="1"/>
          </p:nvPr>
        </p:nvSpPr>
        <p:spPr>
          <a:xfrm>
            <a:off x="3557266" y="2286000"/>
            <a:ext cx="8156529" cy="4206875"/>
          </a:xfrm>
        </p:spPr>
        <p:txBody>
          <a:bodyPr anchor="ctr" anchorCtr="0">
            <a:normAutofit/>
          </a:bodyPr>
          <a:lstStyle/>
          <a:p>
            <a:pPr marL="0" indent="0" algn="ctr">
              <a:buNone/>
            </a:pPr>
            <a:r>
              <a:rPr lang="fr-FR" sz="4000" b="1" baseline="30000" dirty="0"/>
              <a:t>Jean exhorte Gaïus a accueillir en raison du service de Jésus</a:t>
            </a:r>
            <a:endParaRPr lang="fr-CH" sz="4000" dirty="0"/>
          </a:p>
        </p:txBody>
      </p:sp>
      <p:sp>
        <p:nvSpPr>
          <p:cNvPr id="2" name="Matthieu…">
            <a:extLst>
              <a:ext uri="{FF2B5EF4-FFF2-40B4-BE49-F238E27FC236}">
                <a16:creationId xmlns:a16="http://schemas.microsoft.com/office/drawing/2014/main" id="{2AA93AC1-0C01-0BED-EDD1-D7603C0AA11E}"/>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Jean</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D81AAAE2-7D2C-0A05-F9DD-0228C3D534C0}"/>
              </a:ext>
            </a:extLst>
          </p:cNvPr>
          <p:cNvSpPr txBox="1"/>
          <p:nvPr/>
        </p:nvSpPr>
        <p:spPr>
          <a:xfrm>
            <a:off x="4786195" y="643185"/>
            <a:ext cx="5698670" cy="769441"/>
          </a:xfrm>
          <a:prstGeom prst="rect">
            <a:avLst/>
          </a:prstGeom>
          <a:noFill/>
        </p:spPr>
        <p:txBody>
          <a:bodyPr wrap="square" rtlCol="0">
            <a:spAutoFit/>
          </a:bodyPr>
          <a:lstStyle/>
          <a:p>
            <a:pPr algn="ctr"/>
            <a:r>
              <a:rPr lang="fr-FR" sz="4400" dirty="0"/>
              <a:t>3 Jean</a:t>
            </a:r>
          </a:p>
        </p:txBody>
      </p:sp>
      <p:sp>
        <p:nvSpPr>
          <p:cNvPr id="3" name="ZoneTexte 2">
            <a:extLst>
              <a:ext uri="{FF2B5EF4-FFF2-40B4-BE49-F238E27FC236}">
                <a16:creationId xmlns:a16="http://schemas.microsoft.com/office/drawing/2014/main" id="{60F520D7-558B-5056-F54B-368ADDBD19AE}"/>
              </a:ext>
            </a:extLst>
          </p:cNvPr>
          <p:cNvSpPr txBox="1"/>
          <p:nvPr/>
        </p:nvSpPr>
        <p:spPr>
          <a:xfrm>
            <a:off x="4786195" y="-4802187"/>
            <a:ext cx="5698670" cy="769441"/>
          </a:xfrm>
          <a:prstGeom prst="rect">
            <a:avLst/>
          </a:prstGeom>
          <a:noFill/>
        </p:spPr>
        <p:txBody>
          <a:bodyPr wrap="square" rtlCol="0">
            <a:spAutoFit/>
          </a:bodyPr>
          <a:lstStyle/>
          <a:p>
            <a:pPr algn="ctr"/>
            <a:r>
              <a:rPr lang="fr-FR" sz="4400" dirty="0"/>
              <a:t>2 Jean 9</a:t>
            </a:r>
          </a:p>
        </p:txBody>
      </p:sp>
      <p:sp>
        <p:nvSpPr>
          <p:cNvPr id="7" name="ZoneTexte 6">
            <a:extLst>
              <a:ext uri="{FF2B5EF4-FFF2-40B4-BE49-F238E27FC236}">
                <a16:creationId xmlns:a16="http://schemas.microsoft.com/office/drawing/2014/main" id="{A80FB311-45DE-6A1B-8333-A934B2E7EF04}"/>
              </a:ext>
            </a:extLst>
          </p:cNvPr>
          <p:cNvSpPr txBox="1"/>
          <p:nvPr/>
        </p:nvSpPr>
        <p:spPr>
          <a:xfrm>
            <a:off x="4729211" y="7223125"/>
            <a:ext cx="5698670" cy="769441"/>
          </a:xfrm>
          <a:prstGeom prst="rect">
            <a:avLst/>
          </a:prstGeom>
          <a:noFill/>
        </p:spPr>
        <p:txBody>
          <a:bodyPr wrap="square" rtlCol="0">
            <a:spAutoFit/>
          </a:bodyPr>
          <a:lstStyle/>
          <a:p>
            <a:pPr algn="ctr"/>
            <a:r>
              <a:rPr lang="fr-FR" sz="4400" dirty="0"/>
              <a:t>Jude 4b</a:t>
            </a:r>
          </a:p>
        </p:txBody>
      </p:sp>
    </p:spTree>
    <p:extLst>
      <p:ext uri="{BB962C8B-B14F-4D97-AF65-F5344CB8AC3E}">
        <p14:creationId xmlns:p14="http://schemas.microsoft.com/office/powerpoint/2010/main" val="12236039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9A3B0C06-B94F-730B-4D91-6BC36CAC042D}"/>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3D55A60B-51EA-D618-CC75-CD00B9A04E4E}"/>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78E8F991-1D80-FBA5-DF5A-50CE374E49EC}"/>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F36D9EED-68E6-E95C-02C8-1B29A08EB680}"/>
              </a:ext>
            </a:extLst>
          </p:cNvPr>
          <p:cNvSpPr>
            <a:spLocks noGrp="1"/>
          </p:cNvSpPr>
          <p:nvPr>
            <p:ph idx="1"/>
          </p:nvPr>
        </p:nvSpPr>
        <p:spPr>
          <a:xfrm>
            <a:off x="3557266" y="2286000"/>
            <a:ext cx="8156529" cy="4206875"/>
          </a:xfrm>
        </p:spPr>
        <p:txBody>
          <a:bodyPr anchor="ctr" anchorCtr="0">
            <a:normAutofit/>
          </a:bodyPr>
          <a:lstStyle/>
          <a:p>
            <a:pPr marL="0" indent="0">
              <a:buNone/>
            </a:pPr>
            <a:r>
              <a:rPr lang="fr-CH" dirty="0"/>
              <a:t>Ces impies transforment la grâce de notre Dieu en débauche et renient Dieu, le seul maître, et notre Seigneur Jésus-Christ.</a:t>
            </a:r>
          </a:p>
        </p:txBody>
      </p:sp>
      <p:sp>
        <p:nvSpPr>
          <p:cNvPr id="2" name="Matthieu…">
            <a:extLst>
              <a:ext uri="{FF2B5EF4-FFF2-40B4-BE49-F238E27FC236}">
                <a16:creationId xmlns:a16="http://schemas.microsoft.com/office/drawing/2014/main" id="{A6CF6381-D30E-ADFC-7946-353D9E2B9C95}"/>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8B05D99B-EEF0-63AC-0F6A-0421BF3E216F}"/>
              </a:ext>
            </a:extLst>
          </p:cNvPr>
          <p:cNvSpPr txBox="1"/>
          <p:nvPr/>
        </p:nvSpPr>
        <p:spPr>
          <a:xfrm>
            <a:off x="4786195" y="643185"/>
            <a:ext cx="5698670" cy="769441"/>
          </a:xfrm>
          <a:prstGeom prst="rect">
            <a:avLst/>
          </a:prstGeom>
          <a:noFill/>
        </p:spPr>
        <p:txBody>
          <a:bodyPr wrap="square" rtlCol="0">
            <a:spAutoFit/>
          </a:bodyPr>
          <a:lstStyle/>
          <a:p>
            <a:pPr algn="ctr"/>
            <a:r>
              <a:rPr lang="fr-FR" sz="4400" dirty="0"/>
              <a:t>Jude 4b</a:t>
            </a:r>
          </a:p>
        </p:txBody>
      </p:sp>
      <p:sp>
        <p:nvSpPr>
          <p:cNvPr id="3" name="ZoneTexte 2">
            <a:extLst>
              <a:ext uri="{FF2B5EF4-FFF2-40B4-BE49-F238E27FC236}">
                <a16:creationId xmlns:a16="http://schemas.microsoft.com/office/drawing/2014/main" id="{35489E1C-E96A-FBC9-5A89-10B4529A61F0}"/>
              </a:ext>
            </a:extLst>
          </p:cNvPr>
          <p:cNvSpPr txBox="1"/>
          <p:nvPr/>
        </p:nvSpPr>
        <p:spPr>
          <a:xfrm>
            <a:off x="4786195" y="-4802187"/>
            <a:ext cx="5698670" cy="769441"/>
          </a:xfrm>
          <a:prstGeom prst="rect">
            <a:avLst/>
          </a:prstGeom>
          <a:noFill/>
        </p:spPr>
        <p:txBody>
          <a:bodyPr wrap="square" rtlCol="0">
            <a:spAutoFit/>
          </a:bodyPr>
          <a:lstStyle/>
          <a:p>
            <a:pPr algn="ctr"/>
            <a:r>
              <a:rPr lang="fr-FR" sz="4400" dirty="0"/>
              <a:t>3 Jean</a:t>
            </a:r>
          </a:p>
        </p:txBody>
      </p:sp>
      <p:sp>
        <p:nvSpPr>
          <p:cNvPr id="7" name="ZoneTexte 6">
            <a:extLst>
              <a:ext uri="{FF2B5EF4-FFF2-40B4-BE49-F238E27FC236}">
                <a16:creationId xmlns:a16="http://schemas.microsoft.com/office/drawing/2014/main" id="{1C7D0C06-47A3-2A0D-F854-1A9777ABEB29}"/>
              </a:ext>
            </a:extLst>
          </p:cNvPr>
          <p:cNvSpPr txBox="1"/>
          <p:nvPr/>
        </p:nvSpPr>
        <p:spPr>
          <a:xfrm>
            <a:off x="4729211" y="7226548"/>
            <a:ext cx="5698670" cy="769441"/>
          </a:xfrm>
          <a:prstGeom prst="rect">
            <a:avLst/>
          </a:prstGeom>
          <a:noFill/>
        </p:spPr>
        <p:txBody>
          <a:bodyPr wrap="square" rtlCol="0">
            <a:spAutoFit/>
          </a:bodyPr>
          <a:lstStyle/>
          <a:p>
            <a:pPr algn="ctr"/>
            <a:r>
              <a:rPr lang="fr-FR" sz="4400" dirty="0"/>
              <a:t>Apocalypse 1 : 17b-18</a:t>
            </a:r>
          </a:p>
        </p:txBody>
      </p:sp>
    </p:spTree>
    <p:extLst>
      <p:ext uri="{BB962C8B-B14F-4D97-AF65-F5344CB8AC3E}">
        <p14:creationId xmlns:p14="http://schemas.microsoft.com/office/powerpoint/2010/main" val="2953599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8FCCDE74-EC77-B4A5-7174-701A8B2BA95F}"/>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8682D4BA-E388-025D-E13F-816F2F0D780B}"/>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258E96EB-6349-D3B1-F6F4-BEA1E58E537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1CCBC29A-8B44-7363-6B50-AFB5A9A0C808}"/>
              </a:ext>
            </a:extLst>
          </p:cNvPr>
          <p:cNvSpPr>
            <a:spLocks noGrp="1"/>
          </p:cNvSpPr>
          <p:nvPr>
            <p:ph idx="1"/>
          </p:nvPr>
        </p:nvSpPr>
        <p:spPr>
          <a:xfrm>
            <a:off x="3557266" y="2286000"/>
            <a:ext cx="8156529" cy="4206875"/>
          </a:xfrm>
        </p:spPr>
        <p:txBody>
          <a:bodyPr anchor="ctr" anchorCtr="0">
            <a:normAutofit/>
          </a:bodyPr>
          <a:lstStyle/>
          <a:p>
            <a:pPr marL="0" indent="0">
              <a:buNone/>
            </a:pPr>
            <a:r>
              <a:rPr lang="fr-FR" dirty="0"/>
              <a:t>« N’aie pas peur. </a:t>
            </a:r>
            <a:r>
              <a:rPr lang="fr-FR" b="1" dirty="0"/>
              <a:t>Je suis le premier et le dernier</a:t>
            </a:r>
            <a:r>
              <a:rPr lang="fr-FR" dirty="0"/>
              <a:t>, </a:t>
            </a:r>
            <a:r>
              <a:rPr lang="fr-FR" baseline="30000" dirty="0"/>
              <a:t>18 </a:t>
            </a:r>
            <a:r>
              <a:rPr lang="fr-FR" dirty="0"/>
              <a:t>le vivant. J’étais mort et voici, je suis vivant aux siècles des siècles. Je détiens les clés de la mort et du séjour des morts.</a:t>
            </a:r>
            <a:endParaRPr lang="fr-CH" dirty="0"/>
          </a:p>
        </p:txBody>
      </p:sp>
      <p:sp>
        <p:nvSpPr>
          <p:cNvPr id="2" name="Matthieu…">
            <a:extLst>
              <a:ext uri="{FF2B5EF4-FFF2-40B4-BE49-F238E27FC236}">
                <a16:creationId xmlns:a16="http://schemas.microsoft.com/office/drawing/2014/main" id="{D78EC9E0-19AB-2617-D9A4-3A2A3F30113A}"/>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Tite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Apocalypse</a:t>
            </a:r>
          </a:p>
        </p:txBody>
      </p:sp>
      <p:sp>
        <p:nvSpPr>
          <p:cNvPr id="8" name="ZoneTexte 7">
            <a:extLst>
              <a:ext uri="{FF2B5EF4-FFF2-40B4-BE49-F238E27FC236}">
                <a16:creationId xmlns:a16="http://schemas.microsoft.com/office/drawing/2014/main" id="{E5023EA9-91E9-B692-2885-BE898DB6BA06}"/>
              </a:ext>
            </a:extLst>
          </p:cNvPr>
          <p:cNvSpPr txBox="1"/>
          <p:nvPr/>
        </p:nvSpPr>
        <p:spPr>
          <a:xfrm>
            <a:off x="4786195" y="643185"/>
            <a:ext cx="5698670" cy="769441"/>
          </a:xfrm>
          <a:prstGeom prst="rect">
            <a:avLst/>
          </a:prstGeom>
          <a:noFill/>
        </p:spPr>
        <p:txBody>
          <a:bodyPr wrap="square" rtlCol="0">
            <a:spAutoFit/>
          </a:bodyPr>
          <a:lstStyle/>
          <a:p>
            <a:pPr algn="ctr"/>
            <a:r>
              <a:rPr lang="fr-FR" sz="4400" dirty="0"/>
              <a:t>Apocalypse 1 : 17b-18</a:t>
            </a:r>
          </a:p>
        </p:txBody>
      </p:sp>
      <p:sp>
        <p:nvSpPr>
          <p:cNvPr id="3" name="ZoneTexte 2">
            <a:extLst>
              <a:ext uri="{FF2B5EF4-FFF2-40B4-BE49-F238E27FC236}">
                <a16:creationId xmlns:a16="http://schemas.microsoft.com/office/drawing/2014/main" id="{EE033979-B995-B49C-E7F3-EECDE2273A21}"/>
              </a:ext>
            </a:extLst>
          </p:cNvPr>
          <p:cNvSpPr txBox="1"/>
          <p:nvPr/>
        </p:nvSpPr>
        <p:spPr>
          <a:xfrm>
            <a:off x="4729211" y="-4802187"/>
            <a:ext cx="5698670" cy="769441"/>
          </a:xfrm>
          <a:prstGeom prst="rect">
            <a:avLst/>
          </a:prstGeom>
          <a:noFill/>
        </p:spPr>
        <p:txBody>
          <a:bodyPr wrap="square" rtlCol="0">
            <a:spAutoFit/>
          </a:bodyPr>
          <a:lstStyle/>
          <a:p>
            <a:pPr algn="ctr"/>
            <a:r>
              <a:rPr lang="fr-FR" sz="4400" dirty="0"/>
              <a:t>Jude 4b</a:t>
            </a:r>
          </a:p>
        </p:txBody>
      </p:sp>
    </p:spTree>
    <p:extLst>
      <p:ext uri="{BB962C8B-B14F-4D97-AF65-F5344CB8AC3E}">
        <p14:creationId xmlns:p14="http://schemas.microsoft.com/office/powerpoint/2010/main" val="4058592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0F6BF224-3E53-4025-BCF7-B6C58D06EEF9}"/>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AF5E5417-4C57-A892-2DCA-90EBAC1065D5}"/>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2" name="Matthieu…">
            <a:extLst>
              <a:ext uri="{FF2B5EF4-FFF2-40B4-BE49-F238E27FC236}">
                <a16:creationId xmlns:a16="http://schemas.microsoft.com/office/drawing/2014/main" id="{6977D9BE-1DE6-1550-966D-9393D59E4A87}"/>
              </a:ext>
            </a:extLst>
          </p:cNvPr>
          <p:cNvSpPr txBox="1">
            <a:spLocks/>
          </p:cNvSpPr>
          <p:nvPr/>
        </p:nvSpPr>
        <p:spPr>
          <a:xfrm>
            <a:off x="0" y="0"/>
            <a:ext cx="12192000" cy="6858000"/>
          </a:xfrm>
          <a:prstGeom prst="rect">
            <a:avLst/>
          </a:prstGeom>
          <a:solidFill>
            <a:srgbClr val="7A6548"/>
          </a:solidFill>
        </p:spPr>
        <p:txBody>
          <a:bodyPr vert="horz" lIns="1440000" tIns="720000" rIns="1440000" bIns="72000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Matthieu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Marc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Luc</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Jean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Actes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Romains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1 Corinthiens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2 Corinthiens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Galates </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Ephésiens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Philippiens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Colossiens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1 Thessaloniciens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FAEFDE"/>
                </a:solidFill>
              </a:rPr>
              <a:t>2 Thessaloniciens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1 Timothée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2 Timothée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Tite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FAEFDE"/>
                </a:solidFill>
              </a:rPr>
              <a:t>Philémon</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Hébreux</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FAEFDE"/>
                </a:solidFill>
              </a:rPr>
              <a:t>Jacques</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1 Pierre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2 Pierre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1 Jean</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2 Jean</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FAEFDE"/>
                </a:solidFill>
              </a:rPr>
              <a:t>3 Jean</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FAEFDE"/>
                </a:solidFill>
              </a:rPr>
              <a:t>Jude</a:t>
            </a:r>
          </a:p>
          <a:p>
            <a:pPr marL="0" indent="0">
              <a:lnSpc>
                <a:spcPct val="100000"/>
              </a:lnSpc>
              <a:spcBef>
                <a:spcPts val="0"/>
              </a:spcBef>
              <a:buFont typeface="Arial" panose="020B0604020202020204" pitchFamily="34" charset="0"/>
              <a:buNone/>
              <a:defRPr sz="2100" b="1">
                <a:solidFill>
                  <a:srgbClr val="5E5E5E"/>
                </a:solidFill>
              </a:defRPr>
            </a:pPr>
            <a:r>
              <a:rPr lang="fr-CH" sz="2400" b="1" dirty="0">
                <a:solidFill>
                  <a:srgbClr val="E7F9B2"/>
                </a:solidFill>
              </a:rPr>
              <a:t>Apocalypse</a:t>
            </a:r>
          </a:p>
        </p:txBody>
      </p:sp>
      <p:pic>
        <p:nvPicPr>
          <p:cNvPr id="11" name="Image 10">
            <a:extLst>
              <a:ext uri="{FF2B5EF4-FFF2-40B4-BE49-F238E27FC236}">
                <a16:creationId xmlns:a16="http://schemas.microsoft.com/office/drawing/2014/main" id="{47961182-C4B2-4084-DB4C-A00C853CCBC6}"/>
              </a:ext>
            </a:extLst>
          </p:cNvPr>
          <p:cNvPicPr>
            <a:picLocks noChangeAspect="1"/>
          </p:cNvPicPr>
          <p:nvPr/>
        </p:nvPicPr>
        <p:blipFill>
          <a:blip r:embed="rId2">
            <a:alphaModFix amt="10000"/>
          </a:blip>
          <a:stretch>
            <a:fillRect/>
          </a:stretch>
        </p:blipFill>
        <p:spPr>
          <a:xfrm>
            <a:off x="8634734" y="0"/>
            <a:ext cx="3586294" cy="6858000"/>
          </a:xfrm>
          <a:prstGeom prst="rect">
            <a:avLst/>
          </a:prstGeom>
        </p:spPr>
      </p:pic>
    </p:spTree>
    <p:extLst>
      <p:ext uri="{BB962C8B-B14F-4D97-AF65-F5344CB8AC3E}">
        <p14:creationId xmlns:p14="http://schemas.microsoft.com/office/powerpoint/2010/main" val="2187548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BCB2A7"/>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7BA85-2C76-FB36-19AA-5C58081BD513}"/>
              </a:ext>
            </a:extLst>
          </p:cNvPr>
          <p:cNvSpPr>
            <a:spLocks noGrp="1"/>
          </p:cNvSpPr>
          <p:nvPr>
            <p:ph type="title"/>
          </p:nvPr>
        </p:nvSpPr>
        <p:spPr/>
        <p:txBody>
          <a:bodyPr/>
          <a:lstStyle/>
          <a:p>
            <a:r>
              <a:rPr lang="fr-FR" b="1" i="1" dirty="0"/>
              <a:t>Pour aller plus loin</a:t>
            </a:r>
            <a:endParaRPr lang="fr-FR" dirty="0"/>
          </a:p>
        </p:txBody>
      </p:sp>
      <p:sp>
        <p:nvSpPr>
          <p:cNvPr id="4" name="Espace réservé du contenu 3">
            <a:extLst>
              <a:ext uri="{FF2B5EF4-FFF2-40B4-BE49-F238E27FC236}">
                <a16:creationId xmlns:a16="http://schemas.microsoft.com/office/drawing/2014/main" id="{99779B54-31C0-57BA-21CD-0937840CB28F}"/>
              </a:ext>
            </a:extLst>
          </p:cNvPr>
          <p:cNvSpPr txBox="1">
            <a:spLocks noGrp="1"/>
          </p:cNvSpPr>
          <p:nvPr>
            <p:ph idx="1"/>
          </p:nvPr>
        </p:nvSpPr>
        <p:spPr>
          <a:xfrm>
            <a:off x="838200" y="1825625"/>
            <a:ext cx="10515600" cy="2932085"/>
          </a:xfrm>
          <a:prstGeom prst="rect">
            <a:avLst/>
          </a:prstGeom>
          <a:noFill/>
        </p:spPr>
        <p:txBody>
          <a:bodyPr wrap="square" rtlCol="0">
            <a:spAutoFit/>
          </a:bodyPr>
          <a:lstStyle/>
          <a:p>
            <a:pPr marL="0" indent="0">
              <a:buNone/>
            </a:pPr>
            <a:r>
              <a:rPr lang="fr-CH" dirty="0"/>
              <a:t>Lire 2 Corinthiens 3</a:t>
            </a:r>
          </a:p>
          <a:p>
            <a:r>
              <a:rPr lang="fr-CH" dirty="0"/>
              <a:t>Aujourd’hui, ma vie, que raconte-t-elle ?</a:t>
            </a:r>
          </a:p>
          <a:p>
            <a:r>
              <a:rPr lang="fr-CH" dirty="0"/>
              <a:t>Quels sont mes sujets d’occupation ou de préoccupation ?</a:t>
            </a:r>
          </a:p>
          <a:p>
            <a:r>
              <a:rPr lang="fr-CH" dirty="0"/>
              <a:t>Dans ma vie, prennent-ils le dessus sur Jésus ?</a:t>
            </a:r>
          </a:p>
          <a:p>
            <a:r>
              <a:rPr lang="fr-CH" dirty="0"/>
              <a:t>Quelles sont les situations et les personnes envers lesquelles je devrais changer mon regard ? Comment faire ?</a:t>
            </a:r>
          </a:p>
        </p:txBody>
      </p:sp>
    </p:spTree>
    <p:extLst>
      <p:ext uri="{BB962C8B-B14F-4D97-AF65-F5344CB8AC3E}">
        <p14:creationId xmlns:p14="http://schemas.microsoft.com/office/powerpoint/2010/main" val="56018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AB17588C-5ECD-6DD8-B405-F4C3543C9644}"/>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1FE40821-566A-F544-897E-50D16B517802}"/>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88837787-0DF7-AD93-0FB0-59AA13EE8BD1}"/>
              </a:ext>
            </a:extLst>
          </p:cNvPr>
          <p:cNvSpPr>
            <a:spLocks noGrp="1"/>
          </p:cNvSpPr>
          <p:nvPr>
            <p:ph type="title"/>
          </p:nvPr>
        </p:nvSpPr>
        <p:spPr/>
        <p:txBody>
          <a:bodyPr/>
          <a:lstStyle/>
          <a:p>
            <a:r>
              <a:rPr lang="fr-FR" dirty="0">
                <a:latin typeface="+mn-lt"/>
              </a:rPr>
              <a:t>Jésus</a:t>
            </a:r>
          </a:p>
        </p:txBody>
      </p:sp>
      <p:sp>
        <p:nvSpPr>
          <p:cNvPr id="5" name="txt A 10">
            <a:extLst>
              <a:ext uri="{FF2B5EF4-FFF2-40B4-BE49-F238E27FC236}">
                <a16:creationId xmlns:a16="http://schemas.microsoft.com/office/drawing/2014/main" id="{6E98EA93-0B17-B6C5-F47C-B167A62268AF}"/>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42 </a:t>
            </a:r>
            <a:r>
              <a:rPr lang="fr-FR" dirty="0"/>
              <a:t>Jésus nous a ordonné de prêcher au peuple et d’attester que c’est lui que Dieu a désigné juge des vivants et des morts. </a:t>
            </a:r>
            <a:r>
              <a:rPr lang="fr-FR" b="1" baseline="30000" dirty="0"/>
              <a:t>43 </a:t>
            </a:r>
            <a:r>
              <a:rPr lang="fr-FR" b="1" dirty="0"/>
              <a:t>Tous les prophètes rendent de lui le témoignage</a:t>
            </a:r>
            <a:r>
              <a:rPr lang="fr-FR" dirty="0"/>
              <a:t> que toute personne qui croit en lui reçoit par son nom le pardon des péchés. »</a:t>
            </a:r>
            <a:endParaRPr lang="fr-CH" dirty="0"/>
          </a:p>
        </p:txBody>
      </p:sp>
      <p:sp>
        <p:nvSpPr>
          <p:cNvPr id="2" name="Matthieu…">
            <a:extLst>
              <a:ext uri="{FF2B5EF4-FFF2-40B4-BE49-F238E27FC236}">
                <a16:creationId xmlns:a16="http://schemas.microsoft.com/office/drawing/2014/main" id="{678A2102-1AEB-2C8A-3C2A-9E2B5F2ABB0D}"/>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3100"/>
              </a:lnSpc>
              <a:spcBef>
                <a:spcPts val="0"/>
              </a:spcBef>
              <a:buFont typeface="Arial" panose="020B0604020202020204" pitchFamily="34" charset="0"/>
              <a:buNone/>
              <a:defRPr sz="2100" b="1">
                <a:solidFill>
                  <a:srgbClr val="5E5E5E"/>
                </a:solidFill>
              </a:defRPr>
            </a:pPr>
            <a:r>
              <a:rPr lang="fr-CH" sz="3400" dirty="0">
                <a:solidFill>
                  <a:srgbClr val="FAEFDE"/>
                </a:solidFill>
              </a:rPr>
              <a:t>Actes</a:t>
            </a:r>
            <a:r>
              <a:rPr lang="fr-CH" sz="2100" b="1" dirty="0">
                <a:solidFill>
                  <a:srgbClr val="FAEFDE"/>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D022F034-0531-4ECC-1AD0-401E3EE3EB94}"/>
              </a:ext>
            </a:extLst>
          </p:cNvPr>
          <p:cNvSpPr txBox="1"/>
          <p:nvPr/>
        </p:nvSpPr>
        <p:spPr>
          <a:xfrm>
            <a:off x="4786195" y="643185"/>
            <a:ext cx="5698670" cy="769441"/>
          </a:xfrm>
          <a:prstGeom prst="rect">
            <a:avLst/>
          </a:prstGeom>
          <a:noFill/>
        </p:spPr>
        <p:txBody>
          <a:bodyPr wrap="square" rtlCol="0">
            <a:spAutoFit/>
          </a:bodyPr>
          <a:lstStyle/>
          <a:p>
            <a:pPr algn="ctr"/>
            <a:r>
              <a:rPr lang="fr-FR" sz="4400" dirty="0"/>
              <a:t>Actes 10 : 42-43</a:t>
            </a:r>
          </a:p>
        </p:txBody>
      </p:sp>
      <p:sp>
        <p:nvSpPr>
          <p:cNvPr id="10" name="ZoneTexte 9">
            <a:extLst>
              <a:ext uri="{FF2B5EF4-FFF2-40B4-BE49-F238E27FC236}">
                <a16:creationId xmlns:a16="http://schemas.microsoft.com/office/drawing/2014/main" id="{98F3A0D1-D78F-2C5D-635E-9D9213ABA362}"/>
              </a:ext>
            </a:extLst>
          </p:cNvPr>
          <p:cNvSpPr txBox="1"/>
          <p:nvPr/>
        </p:nvSpPr>
        <p:spPr>
          <a:xfrm>
            <a:off x="4786195" y="7453312"/>
            <a:ext cx="5698670" cy="769441"/>
          </a:xfrm>
          <a:prstGeom prst="rect">
            <a:avLst/>
          </a:prstGeom>
          <a:noFill/>
        </p:spPr>
        <p:txBody>
          <a:bodyPr wrap="square" rtlCol="0">
            <a:spAutoFit/>
          </a:bodyPr>
          <a:lstStyle/>
          <a:p>
            <a:pPr algn="ctr"/>
            <a:r>
              <a:rPr lang="fr-FR" sz="4400" dirty="0"/>
              <a:t>Romains 1 : 1-4</a:t>
            </a:r>
          </a:p>
        </p:txBody>
      </p:sp>
      <p:sp>
        <p:nvSpPr>
          <p:cNvPr id="12" name="ZoneTexte 11">
            <a:extLst>
              <a:ext uri="{FF2B5EF4-FFF2-40B4-BE49-F238E27FC236}">
                <a16:creationId xmlns:a16="http://schemas.microsoft.com/office/drawing/2014/main" id="{B0934E37-1AB0-2180-29A1-DF0BDDCC8607}"/>
              </a:ext>
            </a:extLst>
          </p:cNvPr>
          <p:cNvSpPr txBox="1"/>
          <p:nvPr/>
        </p:nvSpPr>
        <p:spPr>
          <a:xfrm>
            <a:off x="4729211" y="-4802187"/>
            <a:ext cx="5698670" cy="769441"/>
          </a:xfrm>
          <a:prstGeom prst="rect">
            <a:avLst/>
          </a:prstGeom>
          <a:noFill/>
        </p:spPr>
        <p:txBody>
          <a:bodyPr wrap="square" rtlCol="0">
            <a:spAutoFit/>
          </a:bodyPr>
          <a:lstStyle/>
          <a:p>
            <a:pPr algn="ctr"/>
            <a:r>
              <a:rPr lang="fr-FR" sz="4400" dirty="0"/>
              <a:t>Jean 5 : 37b-40</a:t>
            </a:r>
          </a:p>
        </p:txBody>
      </p:sp>
    </p:spTree>
    <p:extLst>
      <p:ext uri="{BB962C8B-B14F-4D97-AF65-F5344CB8AC3E}">
        <p14:creationId xmlns:p14="http://schemas.microsoft.com/office/powerpoint/2010/main" val="17546624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6198023B-7A43-1498-E977-2430C2156A39}"/>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18529637-8444-EB01-98DF-5AA03296791A}"/>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422C5557-5E97-D694-4DA9-FD369232DFC8}"/>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0DD65FC8-AF2D-10EF-6C45-669988F76575}"/>
              </a:ext>
            </a:extLst>
          </p:cNvPr>
          <p:cNvSpPr>
            <a:spLocks noGrp="1"/>
          </p:cNvSpPr>
          <p:nvPr>
            <p:ph idx="1"/>
          </p:nvPr>
        </p:nvSpPr>
        <p:spPr>
          <a:xfrm>
            <a:off x="3557266" y="2286000"/>
            <a:ext cx="8156529" cy="4206875"/>
          </a:xfrm>
        </p:spPr>
        <p:txBody>
          <a:bodyPr anchor="ctr" anchorCtr="0">
            <a:normAutofit/>
          </a:bodyPr>
          <a:lstStyle/>
          <a:p>
            <a:pPr marL="0" indent="0">
              <a:buNone/>
            </a:pPr>
            <a:r>
              <a:rPr lang="fr-FR" dirty="0"/>
              <a:t>De la part de Paul, serviteur de Jésus-Christ, appelé à être apôtre, mis à part pour annoncer l’Évangile de Dieu. </a:t>
            </a:r>
            <a:r>
              <a:rPr lang="fr-FR" b="1" baseline="30000" dirty="0"/>
              <a:t>2 </a:t>
            </a:r>
            <a:r>
              <a:rPr lang="fr-FR" dirty="0"/>
              <a:t>— Cet Évangile, Dieu l’avait </a:t>
            </a:r>
            <a:r>
              <a:rPr lang="fr-FR" b="1" dirty="0"/>
              <a:t>promis auparavant par ses prophètes dans les saintes Écritures</a:t>
            </a:r>
            <a:r>
              <a:rPr lang="fr-FR" dirty="0"/>
              <a:t>. </a:t>
            </a:r>
            <a:r>
              <a:rPr lang="fr-FR" b="1" baseline="30000" dirty="0"/>
              <a:t>3 </a:t>
            </a:r>
            <a:r>
              <a:rPr lang="fr-FR" dirty="0"/>
              <a:t>Il concerne son Fils qui, en tant qu’homme, est né de la descendance de David </a:t>
            </a:r>
            <a:r>
              <a:rPr lang="fr-FR" b="1" baseline="30000" dirty="0"/>
              <a:t>4 </a:t>
            </a:r>
            <a:r>
              <a:rPr lang="fr-FR" dirty="0"/>
              <a:t>et qui, du point de vue de l’Esprit saint, a été déclaré Fils de Dieu avec puissance par sa résurrection : Jésus-Christ notre Seigneur.</a:t>
            </a:r>
            <a:endParaRPr lang="fr-CH" dirty="0"/>
          </a:p>
        </p:txBody>
      </p:sp>
      <p:sp>
        <p:nvSpPr>
          <p:cNvPr id="2" name="Matthieu…">
            <a:extLst>
              <a:ext uri="{FF2B5EF4-FFF2-40B4-BE49-F238E27FC236}">
                <a16:creationId xmlns:a16="http://schemas.microsoft.com/office/drawing/2014/main" id="{118E2C8A-D192-0E42-873B-F5AAAB555B2D}"/>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3100"/>
              </a:lnSpc>
              <a:spcBef>
                <a:spcPts val="0"/>
              </a:spcBef>
              <a:buFont typeface="Arial" panose="020B0604020202020204" pitchFamily="34" charset="0"/>
              <a:buNone/>
              <a:defRPr sz="2100" b="1">
                <a:solidFill>
                  <a:srgbClr val="5E5E5E"/>
                </a:solidFill>
              </a:defRPr>
            </a:pPr>
            <a:r>
              <a:rPr lang="fr-CH" sz="3400" b="1" dirty="0">
                <a:solidFill>
                  <a:srgbClr val="FAEFDE"/>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31D19C65-8512-5670-56EE-614FCF086555}"/>
              </a:ext>
            </a:extLst>
          </p:cNvPr>
          <p:cNvSpPr txBox="1"/>
          <p:nvPr/>
        </p:nvSpPr>
        <p:spPr>
          <a:xfrm>
            <a:off x="4786195" y="643185"/>
            <a:ext cx="5698670" cy="769441"/>
          </a:xfrm>
          <a:prstGeom prst="rect">
            <a:avLst/>
          </a:prstGeom>
          <a:noFill/>
        </p:spPr>
        <p:txBody>
          <a:bodyPr wrap="square" rtlCol="0">
            <a:spAutoFit/>
          </a:bodyPr>
          <a:lstStyle/>
          <a:p>
            <a:pPr algn="ctr"/>
            <a:r>
              <a:rPr lang="fr-FR" sz="4400" dirty="0"/>
              <a:t>Romains 1 : 1-4</a:t>
            </a:r>
          </a:p>
        </p:txBody>
      </p:sp>
      <p:sp>
        <p:nvSpPr>
          <p:cNvPr id="7" name="ZoneTexte 6">
            <a:extLst>
              <a:ext uri="{FF2B5EF4-FFF2-40B4-BE49-F238E27FC236}">
                <a16:creationId xmlns:a16="http://schemas.microsoft.com/office/drawing/2014/main" id="{AD390DCE-64F5-63A0-E515-5B979221F32D}"/>
              </a:ext>
            </a:extLst>
          </p:cNvPr>
          <p:cNvSpPr txBox="1"/>
          <p:nvPr/>
        </p:nvSpPr>
        <p:spPr>
          <a:xfrm>
            <a:off x="4729211" y="-4802187"/>
            <a:ext cx="5698670" cy="769441"/>
          </a:xfrm>
          <a:prstGeom prst="rect">
            <a:avLst/>
          </a:prstGeom>
          <a:noFill/>
        </p:spPr>
        <p:txBody>
          <a:bodyPr wrap="square" rtlCol="0">
            <a:spAutoFit/>
          </a:bodyPr>
          <a:lstStyle/>
          <a:p>
            <a:pPr algn="ctr"/>
            <a:r>
              <a:rPr lang="fr-FR" sz="4400" dirty="0"/>
              <a:t>Actes 10 : 42-43</a:t>
            </a:r>
          </a:p>
        </p:txBody>
      </p:sp>
      <p:sp>
        <p:nvSpPr>
          <p:cNvPr id="10" name="ZoneTexte 9">
            <a:extLst>
              <a:ext uri="{FF2B5EF4-FFF2-40B4-BE49-F238E27FC236}">
                <a16:creationId xmlns:a16="http://schemas.microsoft.com/office/drawing/2014/main" id="{9077BA26-0885-17D7-FB37-6FBFFAF49B09}"/>
              </a:ext>
            </a:extLst>
          </p:cNvPr>
          <p:cNvSpPr txBox="1"/>
          <p:nvPr/>
        </p:nvSpPr>
        <p:spPr>
          <a:xfrm>
            <a:off x="4786195" y="7499667"/>
            <a:ext cx="5698670" cy="769441"/>
          </a:xfrm>
          <a:prstGeom prst="rect">
            <a:avLst/>
          </a:prstGeom>
          <a:noFill/>
        </p:spPr>
        <p:txBody>
          <a:bodyPr wrap="square" rtlCol="0">
            <a:spAutoFit/>
          </a:bodyPr>
          <a:lstStyle/>
          <a:p>
            <a:pPr algn="ctr"/>
            <a:r>
              <a:rPr lang="fr-FR" sz="4400" dirty="0"/>
              <a:t>1 Corinthiens 1 : 17-25</a:t>
            </a:r>
          </a:p>
        </p:txBody>
      </p:sp>
    </p:spTree>
    <p:extLst>
      <p:ext uri="{BB962C8B-B14F-4D97-AF65-F5344CB8AC3E}">
        <p14:creationId xmlns:p14="http://schemas.microsoft.com/office/powerpoint/2010/main" val="40413994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5E32A21A-FECE-742C-8E68-A0889C08070F}"/>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403C9171-67E6-273F-AA59-FF1BB3259F6F}"/>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B3BBC272-75A3-D317-1815-65D8182E9907}"/>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1292ACF4-0F96-CCDD-18B4-7B0D6E464581}"/>
              </a:ext>
            </a:extLst>
          </p:cNvPr>
          <p:cNvSpPr>
            <a:spLocks noGrp="1"/>
          </p:cNvSpPr>
          <p:nvPr>
            <p:ph idx="1"/>
          </p:nvPr>
        </p:nvSpPr>
        <p:spPr>
          <a:xfrm>
            <a:off x="3557266" y="2286000"/>
            <a:ext cx="8156529" cy="4206875"/>
          </a:xfrm>
        </p:spPr>
        <p:txBody>
          <a:bodyPr anchor="ctr" anchorCtr="0">
            <a:normAutofit fontScale="70000" lnSpcReduction="20000"/>
          </a:bodyPr>
          <a:lstStyle/>
          <a:p>
            <a:pPr marL="0" indent="0">
              <a:buNone/>
            </a:pPr>
            <a:r>
              <a:rPr lang="fr-FR" b="1" baseline="30000" dirty="0"/>
              <a:t>17 </a:t>
            </a:r>
            <a:r>
              <a:rPr lang="fr-FR" dirty="0"/>
              <a:t>De fait, ce n’est pas pour baptiser que </a:t>
            </a:r>
            <a:r>
              <a:rPr lang="fr-FR" b="1" dirty="0"/>
              <a:t>Christ m’a envoyé</a:t>
            </a:r>
            <a:r>
              <a:rPr lang="fr-FR" dirty="0"/>
              <a:t>, c’est </a:t>
            </a:r>
            <a:r>
              <a:rPr lang="fr-FR" b="1" dirty="0"/>
              <a:t>pour annoncer l’Évangile</a:t>
            </a:r>
            <a:r>
              <a:rPr lang="fr-FR" dirty="0"/>
              <a:t>, et cela sans recourir à la sagesse du langage, afin que la croix de Christ ne soit pas vidée de sa force. </a:t>
            </a:r>
            <a:r>
              <a:rPr lang="fr-FR" b="1" baseline="30000" dirty="0"/>
              <a:t>18 </a:t>
            </a:r>
            <a:r>
              <a:rPr lang="fr-FR" dirty="0"/>
              <a:t>En effet, le message de la croix est une folie pour ceux qui périssent, mais pour nous qui sommes sauvés, il est la puissance de Dieu. </a:t>
            </a:r>
            <a:r>
              <a:rPr lang="fr-FR" b="1" baseline="30000" dirty="0"/>
              <a:t>19 </a:t>
            </a:r>
            <a:r>
              <a:rPr lang="fr-FR" dirty="0"/>
              <a:t>Du reste, il est écrit : </a:t>
            </a:r>
            <a:r>
              <a:rPr lang="fr-FR" i="1" dirty="0"/>
              <a:t>Je ferai disparaître la sagesse des sages et j’anéantirai l’intelligence des intelligents</a:t>
            </a:r>
            <a:r>
              <a:rPr lang="fr-FR" dirty="0"/>
              <a:t>. </a:t>
            </a:r>
            <a:endParaRPr lang="fr-CH" dirty="0"/>
          </a:p>
          <a:p>
            <a:pPr marL="0" indent="0">
              <a:buNone/>
            </a:pPr>
            <a:r>
              <a:rPr lang="fr-FR" b="1" baseline="30000" dirty="0"/>
              <a:t>20 </a:t>
            </a:r>
            <a:r>
              <a:rPr lang="fr-FR" dirty="0"/>
              <a:t>Où est le sage ? Où est le spécialiste de la loi ? Où est le discoureur de l’ère actuelle ? Dieu n’a-t-il pas convaincu de folie la sagesse de ce monde ? </a:t>
            </a:r>
            <a:r>
              <a:rPr lang="fr-FR" b="1" baseline="30000" dirty="0"/>
              <a:t>21 </a:t>
            </a:r>
            <a:r>
              <a:rPr lang="fr-FR" dirty="0"/>
              <a:t>Puisque à travers cette sagesse le monde n’a pas connu Dieu en voyant sa sagesse, il a plu à Dieu de sauver les croyants à travers la folie de la prédication. </a:t>
            </a:r>
            <a:r>
              <a:rPr lang="fr-FR" b="1" baseline="30000" dirty="0"/>
              <a:t>22 </a:t>
            </a:r>
            <a:r>
              <a:rPr lang="fr-FR" dirty="0"/>
              <a:t>Les Juifs demandent un signe miraculeux et les Grecs recherchent la sagesse. </a:t>
            </a:r>
            <a:r>
              <a:rPr lang="fr-FR" b="1" baseline="30000" dirty="0"/>
              <a:t>23 </a:t>
            </a:r>
            <a:r>
              <a:rPr lang="fr-FR" dirty="0"/>
              <a:t>Or nous, </a:t>
            </a:r>
            <a:r>
              <a:rPr lang="fr-FR" b="1" dirty="0"/>
              <a:t>nous prêchons un Messie crucifié</a:t>
            </a:r>
            <a:r>
              <a:rPr lang="fr-FR" dirty="0"/>
              <a:t>, scandale pour les Juifs et folie pour les non-Juifs, </a:t>
            </a:r>
            <a:r>
              <a:rPr lang="fr-FR" b="1" baseline="30000" dirty="0"/>
              <a:t>24 </a:t>
            </a:r>
            <a:r>
              <a:rPr lang="fr-FR" dirty="0"/>
              <a:t>mais puissance de Dieu et sagesse de Dieu pour ceux qui sont appelés, qu’ils soient juifs ou non. </a:t>
            </a:r>
            <a:r>
              <a:rPr lang="fr-FR" b="1" baseline="30000" dirty="0"/>
              <a:t>25 </a:t>
            </a:r>
            <a:r>
              <a:rPr lang="fr-FR" dirty="0"/>
              <a:t>En effet, la folie de Dieu est plus sage que les hommes et la faiblesse de Dieu est plus forte que les hommes.</a:t>
            </a:r>
            <a:endParaRPr lang="fr-CH" dirty="0"/>
          </a:p>
        </p:txBody>
      </p:sp>
      <p:sp>
        <p:nvSpPr>
          <p:cNvPr id="2" name="Matthieu…">
            <a:extLst>
              <a:ext uri="{FF2B5EF4-FFF2-40B4-BE49-F238E27FC236}">
                <a16:creationId xmlns:a16="http://schemas.microsoft.com/office/drawing/2014/main" id="{4CCF1253-28B7-7CD8-E91F-770CA58F506C}"/>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3100"/>
              </a:lnSpc>
              <a:spcBef>
                <a:spcPts val="0"/>
              </a:spcBef>
              <a:buFont typeface="Arial" panose="020B0604020202020204" pitchFamily="34" charset="0"/>
              <a:buNone/>
              <a:defRPr sz="2100" b="1">
                <a:solidFill>
                  <a:srgbClr val="5E5E5E"/>
                </a:solidFill>
              </a:defRPr>
            </a:pPr>
            <a:r>
              <a:rPr lang="fr-CH" sz="3400" b="1" dirty="0">
                <a:solidFill>
                  <a:srgbClr val="FAEFDE"/>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FAEFDE"/>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413497F6-9493-59A8-5DFE-E0FD80597500}"/>
              </a:ext>
            </a:extLst>
          </p:cNvPr>
          <p:cNvSpPr txBox="1"/>
          <p:nvPr/>
        </p:nvSpPr>
        <p:spPr>
          <a:xfrm>
            <a:off x="4786195" y="643185"/>
            <a:ext cx="5698670" cy="769441"/>
          </a:xfrm>
          <a:prstGeom prst="rect">
            <a:avLst/>
          </a:prstGeom>
          <a:noFill/>
        </p:spPr>
        <p:txBody>
          <a:bodyPr wrap="square" rtlCol="0">
            <a:spAutoFit/>
          </a:bodyPr>
          <a:lstStyle/>
          <a:p>
            <a:pPr algn="ctr"/>
            <a:r>
              <a:rPr lang="fr-FR" sz="4400" dirty="0"/>
              <a:t>1 Corinthiens 1 : 17-25</a:t>
            </a:r>
          </a:p>
        </p:txBody>
      </p:sp>
      <p:sp>
        <p:nvSpPr>
          <p:cNvPr id="9" name="ZoneTexte 8">
            <a:extLst>
              <a:ext uri="{FF2B5EF4-FFF2-40B4-BE49-F238E27FC236}">
                <a16:creationId xmlns:a16="http://schemas.microsoft.com/office/drawing/2014/main" id="{C4331341-43CC-CB11-AE24-91B77577C545}"/>
              </a:ext>
            </a:extLst>
          </p:cNvPr>
          <p:cNvSpPr txBox="1"/>
          <p:nvPr/>
        </p:nvSpPr>
        <p:spPr>
          <a:xfrm>
            <a:off x="4729211" y="-4802187"/>
            <a:ext cx="5698670" cy="769441"/>
          </a:xfrm>
          <a:prstGeom prst="rect">
            <a:avLst/>
          </a:prstGeom>
          <a:noFill/>
        </p:spPr>
        <p:txBody>
          <a:bodyPr wrap="square" rtlCol="0">
            <a:spAutoFit/>
          </a:bodyPr>
          <a:lstStyle/>
          <a:p>
            <a:pPr algn="ctr"/>
            <a:r>
              <a:rPr lang="fr-FR" sz="4400" dirty="0"/>
              <a:t>Romains 1 : 1-4</a:t>
            </a:r>
          </a:p>
        </p:txBody>
      </p:sp>
      <p:sp>
        <p:nvSpPr>
          <p:cNvPr id="10" name="ZoneTexte 9">
            <a:extLst>
              <a:ext uri="{FF2B5EF4-FFF2-40B4-BE49-F238E27FC236}">
                <a16:creationId xmlns:a16="http://schemas.microsoft.com/office/drawing/2014/main" id="{B11B59FB-5710-920D-771E-E8D2EEEC7703}"/>
              </a:ext>
            </a:extLst>
          </p:cNvPr>
          <p:cNvSpPr txBox="1"/>
          <p:nvPr/>
        </p:nvSpPr>
        <p:spPr>
          <a:xfrm>
            <a:off x="4596969" y="7223125"/>
            <a:ext cx="5698670" cy="769441"/>
          </a:xfrm>
          <a:prstGeom prst="rect">
            <a:avLst/>
          </a:prstGeom>
          <a:noFill/>
        </p:spPr>
        <p:txBody>
          <a:bodyPr wrap="square" rtlCol="0">
            <a:spAutoFit/>
          </a:bodyPr>
          <a:lstStyle/>
          <a:p>
            <a:pPr algn="ctr"/>
            <a:r>
              <a:rPr lang="fr-FR" sz="4400" dirty="0"/>
              <a:t>2 Corinthiens 3 : 13-14</a:t>
            </a:r>
          </a:p>
        </p:txBody>
      </p:sp>
    </p:spTree>
    <p:extLst>
      <p:ext uri="{BB962C8B-B14F-4D97-AF65-F5344CB8AC3E}">
        <p14:creationId xmlns:p14="http://schemas.microsoft.com/office/powerpoint/2010/main" val="6311964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04A99CCE-8A4A-0C32-65D4-5F1FB222847F}"/>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5FDC4421-3D52-C110-DB70-A37A1058FBFC}"/>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A88A0A95-9BCB-2B4E-FD13-7E33A69488EC}"/>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24B12ECB-D00B-1F40-6265-F3DAAFE17C6C}"/>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13 </a:t>
            </a:r>
            <a:r>
              <a:rPr lang="fr-FR" dirty="0"/>
              <a:t>Nous ne faisons pas comme Moïse, qui mettait un voile sur son visage pour que les Israélites ne fixent pas les regards sur la fin d’une réalité passagère. </a:t>
            </a:r>
            <a:r>
              <a:rPr lang="fr-FR" baseline="30000" dirty="0"/>
              <a:t>14 </a:t>
            </a:r>
            <a:r>
              <a:rPr lang="fr-FR" dirty="0"/>
              <a:t>Mais leur intelligence s’est obscurcie. Jusqu’à aujourd’hui en effet, le même voile reste lorsqu’ils font la lecture de l’Ancien Testament, et</a:t>
            </a:r>
            <a:r>
              <a:rPr lang="fr-FR" b="1" dirty="0"/>
              <a:t> il ne se lève pas parce que c’est en Christ qu’il disparaît.</a:t>
            </a:r>
            <a:endParaRPr lang="fr-CH" dirty="0"/>
          </a:p>
        </p:txBody>
      </p:sp>
      <p:sp>
        <p:nvSpPr>
          <p:cNvPr id="2" name="Matthieu…">
            <a:extLst>
              <a:ext uri="{FF2B5EF4-FFF2-40B4-BE49-F238E27FC236}">
                <a16:creationId xmlns:a16="http://schemas.microsoft.com/office/drawing/2014/main" id="{FAA6863B-687D-D469-7FA2-AE21AACDFBC2}"/>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3100"/>
              </a:lnSpc>
              <a:spcBef>
                <a:spcPts val="0"/>
              </a:spcBef>
              <a:buFont typeface="Arial" panose="020B0604020202020204" pitchFamily="34" charset="0"/>
              <a:buNone/>
              <a:defRPr sz="2100" b="1">
                <a:solidFill>
                  <a:srgbClr val="5E5E5E"/>
                </a:solidFill>
              </a:defRPr>
            </a:pPr>
            <a:r>
              <a:rPr lang="fr-CH" sz="3400" b="1" dirty="0">
                <a:solidFill>
                  <a:srgbClr val="FAEFDE"/>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B5BFC4BE-C568-6600-52CC-75F2EC68BF2D}"/>
              </a:ext>
            </a:extLst>
          </p:cNvPr>
          <p:cNvSpPr txBox="1"/>
          <p:nvPr/>
        </p:nvSpPr>
        <p:spPr>
          <a:xfrm>
            <a:off x="4786195" y="643185"/>
            <a:ext cx="5698670" cy="769441"/>
          </a:xfrm>
          <a:prstGeom prst="rect">
            <a:avLst/>
          </a:prstGeom>
          <a:noFill/>
        </p:spPr>
        <p:txBody>
          <a:bodyPr wrap="square" rtlCol="0">
            <a:spAutoFit/>
          </a:bodyPr>
          <a:lstStyle/>
          <a:p>
            <a:pPr algn="ctr"/>
            <a:r>
              <a:rPr lang="fr-FR" sz="4400" dirty="0"/>
              <a:t>2 Corinthiens 3 : 13-14</a:t>
            </a:r>
          </a:p>
        </p:txBody>
      </p:sp>
      <p:sp>
        <p:nvSpPr>
          <p:cNvPr id="3" name="ZoneTexte 2">
            <a:extLst>
              <a:ext uri="{FF2B5EF4-FFF2-40B4-BE49-F238E27FC236}">
                <a16:creationId xmlns:a16="http://schemas.microsoft.com/office/drawing/2014/main" id="{6254EDD4-FEA6-5A6A-DE91-D714B40EFFD1}"/>
              </a:ext>
            </a:extLst>
          </p:cNvPr>
          <p:cNvSpPr txBox="1"/>
          <p:nvPr/>
        </p:nvSpPr>
        <p:spPr>
          <a:xfrm>
            <a:off x="4729211" y="-4802187"/>
            <a:ext cx="5698670" cy="769441"/>
          </a:xfrm>
          <a:prstGeom prst="rect">
            <a:avLst/>
          </a:prstGeom>
          <a:noFill/>
        </p:spPr>
        <p:txBody>
          <a:bodyPr wrap="square" rtlCol="0">
            <a:spAutoFit/>
          </a:bodyPr>
          <a:lstStyle/>
          <a:p>
            <a:pPr algn="ctr"/>
            <a:r>
              <a:rPr lang="fr-FR" sz="4400" dirty="0"/>
              <a:t>1 Corinthiens 1 : 17-25</a:t>
            </a:r>
          </a:p>
        </p:txBody>
      </p:sp>
      <p:sp>
        <p:nvSpPr>
          <p:cNvPr id="7" name="ZoneTexte 6">
            <a:extLst>
              <a:ext uri="{FF2B5EF4-FFF2-40B4-BE49-F238E27FC236}">
                <a16:creationId xmlns:a16="http://schemas.microsoft.com/office/drawing/2014/main" id="{20350A11-20AC-EAA5-C206-4BF3DB6BB4F9}"/>
              </a:ext>
            </a:extLst>
          </p:cNvPr>
          <p:cNvSpPr txBox="1"/>
          <p:nvPr/>
        </p:nvSpPr>
        <p:spPr>
          <a:xfrm>
            <a:off x="4298515" y="7223125"/>
            <a:ext cx="5698670" cy="769441"/>
          </a:xfrm>
          <a:prstGeom prst="rect">
            <a:avLst/>
          </a:prstGeom>
          <a:noFill/>
        </p:spPr>
        <p:txBody>
          <a:bodyPr wrap="square" rtlCol="0">
            <a:spAutoFit/>
          </a:bodyPr>
          <a:lstStyle/>
          <a:p>
            <a:pPr algn="ctr"/>
            <a:r>
              <a:rPr lang="fr-FR" sz="4400" dirty="0"/>
              <a:t>Galates 3 : 22-24</a:t>
            </a:r>
          </a:p>
        </p:txBody>
      </p:sp>
    </p:spTree>
    <p:extLst>
      <p:ext uri="{BB962C8B-B14F-4D97-AF65-F5344CB8AC3E}">
        <p14:creationId xmlns:p14="http://schemas.microsoft.com/office/powerpoint/2010/main" val="3906499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57BA897D-A1BF-572C-AEE5-168B43A8BEC3}"/>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6968B36D-A45A-B946-240A-C9B7999A3BD8}"/>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9F55BF10-224A-9CA2-DB67-EC78F00351F7}"/>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124DF08F-EE81-E1C3-172E-78DFAB89ED6C}"/>
              </a:ext>
            </a:extLst>
          </p:cNvPr>
          <p:cNvSpPr>
            <a:spLocks noGrp="1"/>
          </p:cNvSpPr>
          <p:nvPr>
            <p:ph idx="1"/>
          </p:nvPr>
        </p:nvSpPr>
        <p:spPr>
          <a:xfrm>
            <a:off x="3557266" y="2286000"/>
            <a:ext cx="8156529" cy="4206875"/>
          </a:xfrm>
        </p:spPr>
        <p:txBody>
          <a:bodyPr anchor="ctr" anchorCtr="0">
            <a:normAutofit/>
          </a:bodyPr>
          <a:lstStyle/>
          <a:p>
            <a:pPr marL="0" indent="0">
              <a:buNone/>
            </a:pPr>
            <a:r>
              <a:rPr lang="fr-FR" b="1" baseline="30000" dirty="0"/>
              <a:t>22 </a:t>
            </a:r>
            <a:r>
              <a:rPr lang="fr-FR" dirty="0"/>
              <a:t>Mais l’Écriture a déclaré le monde entier prisonnier du péché afin que ce qui avait été promis soit accordé par la foi en Jésus-Christ à ceux qui croient. </a:t>
            </a:r>
            <a:r>
              <a:rPr lang="fr-FR" b="1" baseline="30000" dirty="0"/>
              <a:t>23 </a:t>
            </a:r>
            <a:r>
              <a:rPr lang="fr-FR" dirty="0"/>
              <a:t>Avant que la foi vienne, nous étions prisonniers sous la garde de la loi en vue de la foi qui devait être révélée. </a:t>
            </a:r>
            <a:r>
              <a:rPr lang="fr-FR" b="1" baseline="30000" dirty="0"/>
              <a:t>24 </a:t>
            </a:r>
            <a:r>
              <a:rPr lang="fr-FR" dirty="0"/>
              <a:t>Ainsi </a:t>
            </a:r>
            <a:r>
              <a:rPr lang="fr-FR" b="1" dirty="0"/>
              <a:t>la loi a été le guide chargé de nous conduire à Christ</a:t>
            </a:r>
            <a:r>
              <a:rPr lang="fr-FR" dirty="0"/>
              <a:t> afin que nous soyons déclarés justes sur la base de la foi.</a:t>
            </a:r>
            <a:endParaRPr lang="fr-CH" dirty="0"/>
          </a:p>
        </p:txBody>
      </p:sp>
      <p:sp>
        <p:nvSpPr>
          <p:cNvPr id="2" name="Matthieu…">
            <a:extLst>
              <a:ext uri="{FF2B5EF4-FFF2-40B4-BE49-F238E27FC236}">
                <a16:creationId xmlns:a16="http://schemas.microsoft.com/office/drawing/2014/main" id="{DB034C77-0261-C923-D59B-FF6640382FF8}"/>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Galates</a:t>
            </a:r>
            <a:r>
              <a:rPr lang="fr-CH" sz="2100" b="1" dirty="0">
                <a:solidFill>
                  <a:srgbClr val="FAEFDE"/>
                </a:solidFill>
              </a:rPr>
              <a:t> </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C5E63CB2-4449-A6AE-F30D-EE42485086B7}"/>
              </a:ext>
            </a:extLst>
          </p:cNvPr>
          <p:cNvSpPr txBox="1"/>
          <p:nvPr/>
        </p:nvSpPr>
        <p:spPr>
          <a:xfrm>
            <a:off x="4786195" y="643185"/>
            <a:ext cx="5698670" cy="769441"/>
          </a:xfrm>
          <a:prstGeom prst="rect">
            <a:avLst/>
          </a:prstGeom>
          <a:noFill/>
        </p:spPr>
        <p:txBody>
          <a:bodyPr wrap="square" rtlCol="0">
            <a:spAutoFit/>
          </a:bodyPr>
          <a:lstStyle/>
          <a:p>
            <a:pPr algn="ctr"/>
            <a:r>
              <a:rPr lang="fr-FR" sz="4400" dirty="0"/>
              <a:t>Galates 3 : 22-24</a:t>
            </a:r>
          </a:p>
        </p:txBody>
      </p:sp>
      <p:sp>
        <p:nvSpPr>
          <p:cNvPr id="3" name="ZoneTexte 2">
            <a:extLst>
              <a:ext uri="{FF2B5EF4-FFF2-40B4-BE49-F238E27FC236}">
                <a16:creationId xmlns:a16="http://schemas.microsoft.com/office/drawing/2014/main" id="{68952E63-3C14-490E-8600-C7E4CAF544E8}"/>
              </a:ext>
            </a:extLst>
          </p:cNvPr>
          <p:cNvSpPr txBox="1"/>
          <p:nvPr/>
        </p:nvSpPr>
        <p:spPr>
          <a:xfrm>
            <a:off x="4729211" y="-4802187"/>
            <a:ext cx="5698670" cy="769441"/>
          </a:xfrm>
          <a:prstGeom prst="rect">
            <a:avLst/>
          </a:prstGeom>
          <a:noFill/>
        </p:spPr>
        <p:txBody>
          <a:bodyPr wrap="square" rtlCol="0">
            <a:spAutoFit/>
          </a:bodyPr>
          <a:lstStyle/>
          <a:p>
            <a:pPr algn="ctr"/>
            <a:r>
              <a:rPr lang="fr-FR" sz="4400" dirty="0"/>
              <a:t>2 Corinthiens 3 : 13-14</a:t>
            </a:r>
          </a:p>
        </p:txBody>
      </p:sp>
      <p:sp>
        <p:nvSpPr>
          <p:cNvPr id="7" name="ZoneTexte 6">
            <a:extLst>
              <a:ext uri="{FF2B5EF4-FFF2-40B4-BE49-F238E27FC236}">
                <a16:creationId xmlns:a16="http://schemas.microsoft.com/office/drawing/2014/main" id="{7600309A-8A33-A126-7D36-42064CA34FF5}"/>
              </a:ext>
            </a:extLst>
          </p:cNvPr>
          <p:cNvSpPr txBox="1"/>
          <p:nvPr/>
        </p:nvSpPr>
        <p:spPr>
          <a:xfrm>
            <a:off x="4786195" y="7088187"/>
            <a:ext cx="5698670" cy="769441"/>
          </a:xfrm>
          <a:prstGeom prst="rect">
            <a:avLst/>
          </a:prstGeom>
          <a:noFill/>
        </p:spPr>
        <p:txBody>
          <a:bodyPr wrap="square" rtlCol="0">
            <a:spAutoFit/>
          </a:bodyPr>
          <a:lstStyle/>
          <a:p>
            <a:pPr algn="ctr"/>
            <a:r>
              <a:rPr lang="fr-FR" sz="4400" dirty="0"/>
              <a:t>Éphésiens 3 : 8-12</a:t>
            </a:r>
          </a:p>
        </p:txBody>
      </p:sp>
    </p:spTree>
    <p:extLst>
      <p:ext uri="{BB962C8B-B14F-4D97-AF65-F5344CB8AC3E}">
        <p14:creationId xmlns:p14="http://schemas.microsoft.com/office/powerpoint/2010/main" val="41924337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022A23C6-E149-E2E5-F64A-E1B5112D4D7B}"/>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4B8DE505-DA03-BB35-5CC8-9A4E388E747B}"/>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BAD128AF-8A60-0BD6-6CFC-5E981C0283B9}"/>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DBC943EE-1210-7575-91E6-9433DFD4B615}"/>
              </a:ext>
            </a:extLst>
          </p:cNvPr>
          <p:cNvSpPr>
            <a:spLocks noGrp="1"/>
          </p:cNvSpPr>
          <p:nvPr>
            <p:ph idx="1"/>
          </p:nvPr>
        </p:nvSpPr>
        <p:spPr>
          <a:xfrm>
            <a:off x="3557266" y="2286000"/>
            <a:ext cx="8156529" cy="4206875"/>
          </a:xfrm>
        </p:spPr>
        <p:txBody>
          <a:bodyPr anchor="ctr" anchorCtr="0">
            <a:normAutofit lnSpcReduction="10000"/>
          </a:bodyPr>
          <a:lstStyle/>
          <a:p>
            <a:pPr marL="0" indent="0">
              <a:buNone/>
            </a:pPr>
            <a:r>
              <a:rPr lang="fr-FR" b="1" baseline="30000" dirty="0"/>
              <a:t>8 </a:t>
            </a:r>
            <a:r>
              <a:rPr lang="fr-FR" dirty="0"/>
              <a:t>Moi qui suis le plus petit de tous les saints, j’ai reçu la grâce d’annoncer parmi les non-Juifs les richesses infinies de Christ </a:t>
            </a:r>
            <a:r>
              <a:rPr lang="fr-FR" b="1" baseline="30000" dirty="0"/>
              <a:t>9 </a:t>
            </a:r>
            <a:r>
              <a:rPr lang="fr-FR" dirty="0"/>
              <a:t>et de mettre en lumière [pour tous les hommes] comment se réalise le mystère caché de toute éternité en Dieu, qui a tout créé [par Jésus-Christ]. </a:t>
            </a:r>
            <a:r>
              <a:rPr lang="fr-FR" b="1" baseline="30000" dirty="0"/>
              <a:t>10 </a:t>
            </a:r>
            <a:r>
              <a:rPr lang="fr-FR" dirty="0"/>
              <a:t>Ainsi, les dominations et les autorités dans les lieux célestes connaissent maintenant par le moyen de l’Église la sagesse infiniment variée de Dieu, </a:t>
            </a:r>
            <a:r>
              <a:rPr lang="fr-FR" b="1" baseline="30000" dirty="0"/>
              <a:t>11 </a:t>
            </a:r>
            <a:r>
              <a:rPr lang="fr-FR" b="1" dirty="0"/>
              <a:t>conformément au plan éternel qu’il a accompli en Jésus-Christ notre Seigneur.</a:t>
            </a:r>
            <a:r>
              <a:rPr lang="fr-FR" dirty="0"/>
              <a:t> </a:t>
            </a:r>
            <a:r>
              <a:rPr lang="fr-FR" b="1" baseline="30000" dirty="0"/>
              <a:t>12 </a:t>
            </a:r>
            <a:r>
              <a:rPr lang="fr-FR" dirty="0"/>
              <a:t>C’est en Christ, par la foi en lui, que nous avons la liberté de nous approcher de Dieu avec confiance.</a:t>
            </a:r>
            <a:endParaRPr lang="fr-CH" dirty="0"/>
          </a:p>
        </p:txBody>
      </p:sp>
      <p:sp>
        <p:nvSpPr>
          <p:cNvPr id="2" name="Matthieu…">
            <a:extLst>
              <a:ext uri="{FF2B5EF4-FFF2-40B4-BE49-F238E27FC236}">
                <a16:creationId xmlns:a16="http://schemas.microsoft.com/office/drawing/2014/main" id="{38D36A0B-E5BF-C4C9-E425-997EBEEC5C7C}"/>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Ephésiens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CB0437EB-3ED7-B40B-AB90-160C3FF97F31}"/>
              </a:ext>
            </a:extLst>
          </p:cNvPr>
          <p:cNvSpPr txBox="1"/>
          <p:nvPr/>
        </p:nvSpPr>
        <p:spPr>
          <a:xfrm>
            <a:off x="4786195" y="643185"/>
            <a:ext cx="5698670" cy="769441"/>
          </a:xfrm>
          <a:prstGeom prst="rect">
            <a:avLst/>
          </a:prstGeom>
          <a:noFill/>
        </p:spPr>
        <p:txBody>
          <a:bodyPr wrap="square" rtlCol="0">
            <a:spAutoFit/>
          </a:bodyPr>
          <a:lstStyle/>
          <a:p>
            <a:pPr algn="ctr"/>
            <a:r>
              <a:rPr lang="fr-FR" sz="4400" dirty="0"/>
              <a:t>Éphésiens 3 : 8-12</a:t>
            </a:r>
          </a:p>
        </p:txBody>
      </p:sp>
      <p:sp>
        <p:nvSpPr>
          <p:cNvPr id="3" name="ZoneTexte 2">
            <a:extLst>
              <a:ext uri="{FF2B5EF4-FFF2-40B4-BE49-F238E27FC236}">
                <a16:creationId xmlns:a16="http://schemas.microsoft.com/office/drawing/2014/main" id="{73E73D6C-0826-E89D-1382-8310C3FC346A}"/>
              </a:ext>
            </a:extLst>
          </p:cNvPr>
          <p:cNvSpPr txBox="1"/>
          <p:nvPr/>
        </p:nvSpPr>
        <p:spPr>
          <a:xfrm>
            <a:off x="4729211" y="-4802187"/>
            <a:ext cx="5698670" cy="769441"/>
          </a:xfrm>
          <a:prstGeom prst="rect">
            <a:avLst/>
          </a:prstGeom>
          <a:noFill/>
        </p:spPr>
        <p:txBody>
          <a:bodyPr wrap="square" rtlCol="0">
            <a:spAutoFit/>
          </a:bodyPr>
          <a:lstStyle/>
          <a:p>
            <a:pPr algn="ctr"/>
            <a:r>
              <a:rPr lang="fr-FR" sz="4400" dirty="0"/>
              <a:t>Galates 3 : 22-24</a:t>
            </a:r>
          </a:p>
        </p:txBody>
      </p:sp>
      <p:sp>
        <p:nvSpPr>
          <p:cNvPr id="7" name="ZoneTexte 6">
            <a:extLst>
              <a:ext uri="{FF2B5EF4-FFF2-40B4-BE49-F238E27FC236}">
                <a16:creationId xmlns:a16="http://schemas.microsoft.com/office/drawing/2014/main" id="{E513E4D9-7ECD-0727-ADFC-EB198A679E52}"/>
              </a:ext>
            </a:extLst>
          </p:cNvPr>
          <p:cNvSpPr txBox="1"/>
          <p:nvPr/>
        </p:nvSpPr>
        <p:spPr>
          <a:xfrm>
            <a:off x="4729211" y="7223125"/>
            <a:ext cx="5698670" cy="769441"/>
          </a:xfrm>
          <a:prstGeom prst="rect">
            <a:avLst/>
          </a:prstGeom>
          <a:noFill/>
        </p:spPr>
        <p:txBody>
          <a:bodyPr wrap="square" rtlCol="0">
            <a:spAutoFit/>
          </a:bodyPr>
          <a:lstStyle/>
          <a:p>
            <a:pPr algn="ctr"/>
            <a:r>
              <a:rPr lang="fr-FR" sz="4400" dirty="0"/>
              <a:t>Philippiens 3 : 8-11</a:t>
            </a:r>
          </a:p>
        </p:txBody>
      </p:sp>
    </p:spTree>
    <p:extLst>
      <p:ext uri="{BB962C8B-B14F-4D97-AF65-F5344CB8AC3E}">
        <p14:creationId xmlns:p14="http://schemas.microsoft.com/office/powerpoint/2010/main" val="2433281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rgbClr val="BCB2A7">
                <a:lumMod val="47000"/>
                <a:lumOff val="53000"/>
              </a:srgbClr>
            </a:gs>
            <a:gs pos="0">
              <a:srgbClr val="FAEFDE"/>
            </a:gs>
          </a:gsLst>
          <a:path path="circle">
            <a:fillToRect l="50000" t="50000" r="50000" b="50000"/>
          </a:path>
        </a:gradFill>
        <a:effectLst/>
      </p:bgPr>
    </p:bg>
    <p:spTree>
      <p:nvGrpSpPr>
        <p:cNvPr id="1" name="">
          <a:extLst>
            <a:ext uri="{FF2B5EF4-FFF2-40B4-BE49-F238E27FC236}">
              <a16:creationId xmlns:a16="http://schemas.microsoft.com/office/drawing/2014/main" id="{5C25E1ED-4A0E-0059-E663-D9D352D244F3}"/>
            </a:ext>
          </a:extLst>
        </p:cNvPr>
        <p:cNvGrpSpPr/>
        <p:nvPr/>
      </p:nvGrpSpPr>
      <p:grpSpPr>
        <a:xfrm>
          <a:off x="0" y="0"/>
          <a:ext cx="0" cy="0"/>
          <a:chOff x="0" y="0"/>
          <a:chExt cx="0" cy="0"/>
        </a:xfrm>
      </p:grpSpPr>
      <p:pic>
        <p:nvPicPr>
          <p:cNvPr id="6" name="Image 5">
            <a:extLst>
              <a:ext uri="{FF2B5EF4-FFF2-40B4-BE49-F238E27FC236}">
                <a16:creationId xmlns:a16="http://schemas.microsoft.com/office/drawing/2014/main" id="{EDCB9969-6183-6221-AB3D-98B8222011EF}"/>
              </a:ext>
            </a:extLst>
          </p:cNvPr>
          <p:cNvPicPr>
            <a:picLocks noChangeAspect="1"/>
          </p:cNvPicPr>
          <p:nvPr/>
        </p:nvPicPr>
        <p:blipFill>
          <a:blip r:embed="rId2">
            <a:alphaModFix amt="5000"/>
          </a:blip>
          <a:stretch>
            <a:fillRect/>
          </a:stretch>
        </p:blipFill>
        <p:spPr>
          <a:xfrm>
            <a:off x="8634734" y="0"/>
            <a:ext cx="3586294" cy="6858000"/>
          </a:xfrm>
          <a:prstGeom prst="rect">
            <a:avLst/>
          </a:prstGeom>
        </p:spPr>
      </p:pic>
      <p:sp>
        <p:nvSpPr>
          <p:cNvPr id="4" name="Titre 3">
            <a:extLst>
              <a:ext uri="{FF2B5EF4-FFF2-40B4-BE49-F238E27FC236}">
                <a16:creationId xmlns:a16="http://schemas.microsoft.com/office/drawing/2014/main" id="{8E8EAD97-9DA1-62EA-7168-830A8571C1A6}"/>
              </a:ext>
            </a:extLst>
          </p:cNvPr>
          <p:cNvSpPr>
            <a:spLocks noGrp="1"/>
          </p:cNvSpPr>
          <p:nvPr>
            <p:ph type="title"/>
          </p:nvPr>
        </p:nvSpPr>
        <p:spPr/>
        <p:txBody>
          <a:bodyPr/>
          <a:lstStyle/>
          <a:p>
            <a:r>
              <a:rPr lang="fr-FR" dirty="0">
                <a:latin typeface="+mn-lt"/>
              </a:rPr>
              <a:t>Jésus</a:t>
            </a:r>
          </a:p>
        </p:txBody>
      </p:sp>
      <p:sp>
        <p:nvSpPr>
          <p:cNvPr id="5" name="Espace réservé du contenu 4">
            <a:extLst>
              <a:ext uri="{FF2B5EF4-FFF2-40B4-BE49-F238E27FC236}">
                <a16:creationId xmlns:a16="http://schemas.microsoft.com/office/drawing/2014/main" id="{00E00E6A-996E-BBB1-34B8-0213253A2244}"/>
              </a:ext>
            </a:extLst>
          </p:cNvPr>
          <p:cNvSpPr>
            <a:spLocks noGrp="1"/>
          </p:cNvSpPr>
          <p:nvPr>
            <p:ph idx="1"/>
          </p:nvPr>
        </p:nvSpPr>
        <p:spPr>
          <a:xfrm>
            <a:off x="3557266" y="2286000"/>
            <a:ext cx="8156529" cy="4206875"/>
          </a:xfrm>
        </p:spPr>
        <p:txBody>
          <a:bodyPr anchor="ctr" anchorCtr="0">
            <a:normAutofit lnSpcReduction="10000"/>
          </a:bodyPr>
          <a:lstStyle/>
          <a:p>
            <a:pPr marL="0" indent="0">
              <a:buNone/>
            </a:pPr>
            <a:r>
              <a:rPr lang="fr-FR" b="1" baseline="30000" dirty="0"/>
              <a:t>8 </a:t>
            </a:r>
            <a:r>
              <a:rPr lang="fr-FR" dirty="0"/>
              <a:t>Et je considère même tout comme une perte </a:t>
            </a:r>
            <a:r>
              <a:rPr lang="fr-FR" b="1" dirty="0"/>
              <a:t>à cause du bien suprême qu’est la connaissance de Jésus-Christ mon Seigneur.</a:t>
            </a:r>
            <a:r>
              <a:rPr lang="fr-FR" dirty="0"/>
              <a:t> À cause de lui je me suis laissé dépouiller de tout et je considère tout cela comme des ordures afin de gagner Christ </a:t>
            </a:r>
            <a:r>
              <a:rPr lang="fr-FR" b="1" baseline="30000" dirty="0"/>
              <a:t>9 </a:t>
            </a:r>
            <a:r>
              <a:rPr lang="fr-FR" dirty="0"/>
              <a:t>et d’être trouvé en lui non avec ma justice, celle qui vient de la loi, mais avec celle qui s’obtient par la foi en Christ, la justice qui vient de Dieu et qui est fondée sur la foi. </a:t>
            </a:r>
            <a:r>
              <a:rPr lang="fr-FR" b="1" baseline="30000" dirty="0"/>
              <a:t>10 </a:t>
            </a:r>
            <a:r>
              <a:rPr lang="fr-FR" dirty="0"/>
              <a:t>Ainsi je connaîtrai Christ, la puissance de sa résurrection et la communion à ses souffrances en devenant conforme à lui dans sa mort </a:t>
            </a:r>
            <a:r>
              <a:rPr lang="fr-FR" b="1" baseline="30000" dirty="0"/>
              <a:t>11 </a:t>
            </a:r>
            <a:r>
              <a:rPr lang="fr-FR" dirty="0"/>
              <a:t>pour parvenir, d’une manière ou d’une autre, à la résurrection des morts.</a:t>
            </a:r>
            <a:endParaRPr lang="fr-CH" dirty="0"/>
          </a:p>
        </p:txBody>
      </p:sp>
      <p:sp>
        <p:nvSpPr>
          <p:cNvPr id="2" name="Matthieu…">
            <a:extLst>
              <a:ext uri="{FF2B5EF4-FFF2-40B4-BE49-F238E27FC236}">
                <a16:creationId xmlns:a16="http://schemas.microsoft.com/office/drawing/2014/main" id="{09372194-3965-B1F1-3C64-20698D44C634}"/>
              </a:ext>
            </a:extLst>
          </p:cNvPr>
          <p:cNvSpPr txBox="1">
            <a:spLocks/>
          </p:cNvSpPr>
          <p:nvPr/>
        </p:nvSpPr>
        <p:spPr>
          <a:xfrm>
            <a:off x="478204" y="0"/>
            <a:ext cx="2465022" cy="6858000"/>
          </a:xfrm>
          <a:prstGeom prst="rect">
            <a:avLst/>
          </a:prstGeom>
          <a:solidFill>
            <a:srgbClr val="7A6548"/>
          </a:solidFill>
        </p:spPr>
        <p:txBody>
          <a:bodyPr vert="horz" lIns="91440" tIns="180000" rIns="91440" bIns="18000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Matthieu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Marc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Luc</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Jean</a:t>
            </a:r>
            <a:r>
              <a:rPr lang="fr-CH" sz="3300" b="1" dirty="0">
                <a:solidFill>
                  <a:srgbClr val="E7F9B2"/>
                </a:solidFill>
              </a:rPr>
              <a:t>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Actes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Romains</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1 Corinthiens </a:t>
            </a:r>
          </a:p>
          <a:p>
            <a:pPr marL="0" indent="0">
              <a:lnSpc>
                <a:spcPts val="1900"/>
              </a:lnSpc>
              <a:spcBef>
                <a:spcPts val="0"/>
              </a:spcBef>
              <a:buFont typeface="Arial" panose="020B0604020202020204" pitchFamily="34" charset="0"/>
              <a:buNone/>
              <a:defRPr sz="2100" b="1">
                <a:solidFill>
                  <a:srgbClr val="5E5E5E"/>
                </a:solidFill>
              </a:defRPr>
            </a:pPr>
            <a:r>
              <a:rPr lang="fr-CH" sz="2100" b="1" dirty="0">
                <a:solidFill>
                  <a:srgbClr val="E7F9B2"/>
                </a:solidFill>
              </a:rPr>
              <a:t>2 Corinthiens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Galates </a:t>
            </a:r>
          </a:p>
          <a:p>
            <a:pPr marL="0" indent="0">
              <a:spcBef>
                <a:spcPts val="0"/>
              </a:spcBef>
              <a:buFont typeface="Arial" panose="020B0604020202020204" pitchFamily="34" charset="0"/>
              <a:buNone/>
              <a:defRPr sz="2100" b="1">
                <a:solidFill>
                  <a:srgbClr val="5E5E5E"/>
                </a:solidFill>
              </a:defRPr>
            </a:pPr>
            <a:r>
              <a:rPr lang="fr-CH" sz="2100" b="1" dirty="0">
                <a:solidFill>
                  <a:srgbClr val="E7F9B2"/>
                </a:solidFill>
              </a:rPr>
              <a:t>Ephésiens</a:t>
            </a:r>
          </a:p>
          <a:p>
            <a:pPr marL="0" indent="0">
              <a:spcBef>
                <a:spcPts val="0"/>
              </a:spcBef>
              <a:buFont typeface="Arial" panose="020B0604020202020204" pitchFamily="34" charset="0"/>
              <a:buNone/>
              <a:defRPr sz="2100" b="1">
                <a:solidFill>
                  <a:srgbClr val="5E5E5E"/>
                </a:solidFill>
              </a:defRPr>
            </a:pPr>
            <a:r>
              <a:rPr lang="fr-CH" sz="3400" b="1" dirty="0">
                <a:solidFill>
                  <a:srgbClr val="FAEFDE"/>
                </a:solidFill>
              </a:rPr>
              <a:t>Philippiens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Colossiens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Thessaloniciens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Timothée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Tite</a:t>
            </a:r>
          </a:p>
          <a:p>
            <a:pPr marL="0" indent="0">
              <a:spcBef>
                <a:spcPts val="0"/>
              </a:spcBef>
              <a:buNone/>
              <a:defRPr sz="2100" b="1">
                <a:solidFill>
                  <a:srgbClr val="5E5E5E"/>
                </a:solidFill>
              </a:defRPr>
            </a:pPr>
            <a:r>
              <a:rPr lang="fr-CH" sz="2100" b="1" dirty="0">
                <a:solidFill>
                  <a:srgbClr val="FAEFDE"/>
                </a:solidFill>
              </a:rPr>
              <a:t>Philémon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Hébreux</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Jacques</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Pierre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1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2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3 Jean</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Jude</a:t>
            </a:r>
          </a:p>
          <a:p>
            <a:pPr marL="0" indent="0">
              <a:spcBef>
                <a:spcPts val="0"/>
              </a:spcBef>
              <a:buFont typeface="Arial" panose="020B0604020202020204" pitchFamily="34" charset="0"/>
              <a:buNone/>
              <a:defRPr sz="2100" b="1">
                <a:solidFill>
                  <a:srgbClr val="5E5E5E"/>
                </a:solidFill>
              </a:defRPr>
            </a:pPr>
            <a:r>
              <a:rPr lang="fr-CH" sz="2100" b="1" dirty="0">
                <a:solidFill>
                  <a:srgbClr val="FAEFDE"/>
                </a:solidFill>
              </a:rPr>
              <a:t>Apocalypse</a:t>
            </a:r>
          </a:p>
        </p:txBody>
      </p:sp>
      <p:sp>
        <p:nvSpPr>
          <p:cNvPr id="8" name="ZoneTexte 7">
            <a:extLst>
              <a:ext uri="{FF2B5EF4-FFF2-40B4-BE49-F238E27FC236}">
                <a16:creationId xmlns:a16="http://schemas.microsoft.com/office/drawing/2014/main" id="{38A3B3F8-4EF9-A3A6-A31A-C4204D8F470E}"/>
              </a:ext>
            </a:extLst>
          </p:cNvPr>
          <p:cNvSpPr txBox="1"/>
          <p:nvPr/>
        </p:nvSpPr>
        <p:spPr>
          <a:xfrm>
            <a:off x="4786195" y="643185"/>
            <a:ext cx="5698670" cy="769441"/>
          </a:xfrm>
          <a:prstGeom prst="rect">
            <a:avLst/>
          </a:prstGeom>
          <a:noFill/>
        </p:spPr>
        <p:txBody>
          <a:bodyPr wrap="square" rtlCol="0">
            <a:spAutoFit/>
          </a:bodyPr>
          <a:lstStyle/>
          <a:p>
            <a:pPr algn="ctr"/>
            <a:r>
              <a:rPr lang="fr-FR" sz="4400" dirty="0"/>
              <a:t>Philippiens 3 : 8-11</a:t>
            </a:r>
          </a:p>
        </p:txBody>
      </p:sp>
      <p:sp>
        <p:nvSpPr>
          <p:cNvPr id="3" name="ZoneTexte 2">
            <a:extLst>
              <a:ext uri="{FF2B5EF4-FFF2-40B4-BE49-F238E27FC236}">
                <a16:creationId xmlns:a16="http://schemas.microsoft.com/office/drawing/2014/main" id="{9DBBD042-8864-F9CF-F3F9-C73D5FDD84AB}"/>
              </a:ext>
            </a:extLst>
          </p:cNvPr>
          <p:cNvSpPr txBox="1"/>
          <p:nvPr/>
        </p:nvSpPr>
        <p:spPr>
          <a:xfrm>
            <a:off x="4729211" y="-4802187"/>
            <a:ext cx="5698670" cy="769441"/>
          </a:xfrm>
          <a:prstGeom prst="rect">
            <a:avLst/>
          </a:prstGeom>
          <a:noFill/>
        </p:spPr>
        <p:txBody>
          <a:bodyPr wrap="square" rtlCol="0">
            <a:spAutoFit/>
          </a:bodyPr>
          <a:lstStyle/>
          <a:p>
            <a:pPr algn="ctr"/>
            <a:r>
              <a:rPr lang="fr-FR" sz="4400" dirty="0"/>
              <a:t>Éphésiens 3 : 8-12</a:t>
            </a:r>
          </a:p>
        </p:txBody>
      </p:sp>
      <p:sp>
        <p:nvSpPr>
          <p:cNvPr id="7" name="ZoneTexte 6">
            <a:extLst>
              <a:ext uri="{FF2B5EF4-FFF2-40B4-BE49-F238E27FC236}">
                <a16:creationId xmlns:a16="http://schemas.microsoft.com/office/drawing/2014/main" id="{E4DCA826-4248-BE36-298D-5A3617F04F94}"/>
              </a:ext>
            </a:extLst>
          </p:cNvPr>
          <p:cNvSpPr txBox="1"/>
          <p:nvPr/>
        </p:nvSpPr>
        <p:spPr>
          <a:xfrm>
            <a:off x="4729211" y="7223125"/>
            <a:ext cx="5698670" cy="769441"/>
          </a:xfrm>
          <a:prstGeom prst="rect">
            <a:avLst/>
          </a:prstGeom>
          <a:noFill/>
        </p:spPr>
        <p:txBody>
          <a:bodyPr wrap="square" rtlCol="0">
            <a:spAutoFit/>
          </a:bodyPr>
          <a:lstStyle/>
          <a:p>
            <a:pPr algn="ctr"/>
            <a:r>
              <a:rPr lang="fr-FR" sz="4400" dirty="0"/>
              <a:t>Colossiens 2 : 13-15</a:t>
            </a:r>
          </a:p>
        </p:txBody>
      </p:sp>
    </p:spTree>
    <p:extLst>
      <p:ext uri="{BB962C8B-B14F-4D97-AF65-F5344CB8AC3E}">
        <p14:creationId xmlns:p14="http://schemas.microsoft.com/office/powerpoint/2010/main" val="16097008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1180</TotalTime>
  <Words>3156</Words>
  <Application>Microsoft Macintosh PowerPoint</Application>
  <PresentationFormat>Grand écran</PresentationFormat>
  <Paragraphs>803</Paragraphs>
  <Slides>27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27</vt:i4>
      </vt:variant>
    </vt:vector>
  </HeadingPairs>
  <TitlesOfParts>
    <vt:vector size="31" baseType="lpstr">
      <vt:lpstr>Arial</vt:lpstr>
      <vt:lpstr>Calibri</vt:lpstr>
      <vt:lpstr>Calibri Light</vt:lpstr>
      <vt:lpstr>Thème Office</vt:lpstr>
      <vt:lpstr>La centralité du Christ dans la Bible</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Jésus</vt:lpstr>
      <vt:lpstr>Présentation PowerPoint</vt:lpstr>
      <vt:lpstr>Pour aller plus loin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foi chrétienne au 21e siècle</dc:title>
  <dc:creator>Benjamin Henchoz</dc:creator>
  <cp:lastModifiedBy>Benjamin Henchoz</cp:lastModifiedBy>
  <cp:revision>74</cp:revision>
  <dcterms:created xsi:type="dcterms:W3CDTF">2022-01-01T23:56:10Z</dcterms:created>
  <dcterms:modified xsi:type="dcterms:W3CDTF">2025-08-11T06:09:27Z</dcterms:modified>
</cp:coreProperties>
</file>